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92" r:id="rId7"/>
    <p:sldId id="293" r:id="rId8"/>
    <p:sldId id="263" r:id="rId9"/>
    <p:sldId id="288" r:id="rId10"/>
    <p:sldId id="289" r:id="rId11"/>
    <p:sldId id="264" r:id="rId12"/>
    <p:sldId id="271" r:id="rId13"/>
    <p:sldId id="265" r:id="rId14"/>
    <p:sldId id="266" r:id="rId15"/>
    <p:sldId id="267" r:id="rId16"/>
    <p:sldId id="269" r:id="rId17"/>
    <p:sldId id="270" r:id="rId18"/>
    <p:sldId id="272" r:id="rId19"/>
    <p:sldId id="273" r:id="rId20"/>
    <p:sldId id="274" r:id="rId21"/>
    <p:sldId id="290" r:id="rId22"/>
    <p:sldId id="275" r:id="rId23"/>
    <p:sldId id="278" r:id="rId24"/>
    <p:sldId id="279" r:id="rId25"/>
    <p:sldId id="280" r:id="rId26"/>
    <p:sldId id="291" r:id="rId27"/>
    <p:sldId id="287" r:id="rId28"/>
  </p:sldIdLst>
  <p:sldSz cx="12192000" cy="6858000"/>
  <p:notesSz cx="6735763" cy="98663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52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9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Yulia\Downloads\&#1087;&#1087;%20&#1080;%20&#1080;&#1087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Yulia\Downloads\&#1087;&#1087;%20&#1080;%20&#1080;&#1087;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600" b="1" dirty="0" smtClean="0">
                <a:solidFill>
                  <a:srgbClr val="002060"/>
                </a:solidFill>
              </a:rPr>
              <a:t>Количество ИП и доля (%) по видам</a:t>
            </a:r>
            <a:r>
              <a:rPr lang="ru-RU" sz="1600" b="1" baseline="0" dirty="0" smtClean="0">
                <a:solidFill>
                  <a:srgbClr val="002060"/>
                </a:solidFill>
              </a:rPr>
              <a:t> деятельности</a:t>
            </a:r>
            <a:endParaRPr lang="ru-RU" sz="1600" b="1" dirty="0">
              <a:solidFill>
                <a:srgbClr val="002060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'[пп и ип.xlsx]Лист1'!$C$5</c:f>
              <c:strCache>
                <c:ptCount val="1"/>
                <c:pt idx="0">
                  <c:v>Количество ИП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8743-4E05-80E9-73E07CF4C53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8743-4E05-80E9-73E07CF4C53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8743-4E05-80E9-73E07CF4C53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8743-4E05-80E9-73E07CF4C53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8743-4E05-80E9-73E07CF4C538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8743-4E05-80E9-73E07CF4C538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8743-4E05-80E9-73E07CF4C538}"/>
              </c:ext>
            </c:extLst>
          </c:dPt>
          <c:dLbls>
            <c:dLbl>
              <c:idx val="0"/>
              <c:layout>
                <c:manualLayout>
                  <c:x val="-7.9027355623100384E-2"/>
                  <c:y val="-8.1135902636916862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743-4E05-80E9-73E07CF4C538}"/>
                </c:ext>
              </c:extLst>
            </c:dLbl>
            <c:dLbl>
              <c:idx val="1"/>
              <c:layout>
                <c:manualLayout>
                  <c:x val="-1.4859672986868319E-16"/>
                  <c:y val="-0.15686274509803921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743-4E05-80E9-73E07CF4C538}"/>
                </c:ext>
              </c:extLst>
            </c:dLbl>
            <c:dLbl>
              <c:idx val="2"/>
              <c:layout>
                <c:manualLayout>
                  <c:x val="0"/>
                  <c:y val="-0.1541582150101421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743-4E05-80E9-73E07CF4C538}"/>
                </c:ext>
              </c:extLst>
            </c:dLbl>
            <c:dLbl>
              <c:idx val="4"/>
              <c:layout>
                <c:manualLayout>
                  <c:x val="4.0526849037487338E-3"/>
                  <c:y val="-8.9249492900608574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743-4E05-80E9-73E07CF4C538}"/>
                </c:ext>
              </c:extLst>
            </c:dLbl>
            <c:dLbl>
              <c:idx val="5"/>
              <c:layout>
                <c:manualLayout>
                  <c:x val="6.0790273556231005E-2"/>
                  <c:y val="-8.1135902636916862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8743-4E05-80E9-73E07CF4C538}"/>
                </c:ext>
              </c:extLst>
            </c:dLbl>
            <c:dLbl>
              <c:idx val="6"/>
              <c:layout>
                <c:manualLayout>
                  <c:x val="8.7132725430597774E-2"/>
                  <c:y val="-5.4090601757944584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8743-4E05-80E9-73E07CF4C538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'[пп и ип.xlsx]Лист1'!$B$6:$B$12</c:f>
              <c:strCache>
                <c:ptCount val="7"/>
                <c:pt idx="0">
                  <c:v>Сельское, лесное хозяйство</c:v>
                </c:pt>
                <c:pt idx="1">
                  <c:v>Обрабатывающие производства</c:v>
                </c:pt>
                <c:pt idx="2">
                  <c:v>Строительство</c:v>
                </c:pt>
                <c:pt idx="3">
                  <c:v>Торговля оптовая и розничная</c:v>
                </c:pt>
                <c:pt idx="4">
                  <c:v>Транспортировка и хранение</c:v>
                </c:pt>
                <c:pt idx="5">
                  <c:v>Прочие услуги</c:v>
                </c:pt>
                <c:pt idx="6">
                  <c:v>Иные</c:v>
                </c:pt>
              </c:strCache>
            </c:strRef>
          </c:cat>
          <c:val>
            <c:numRef>
              <c:f>'[пп и ип.xlsx]Лист1'!$C$6:$C$12</c:f>
              <c:numCache>
                <c:formatCode>General</c:formatCode>
                <c:ptCount val="7"/>
                <c:pt idx="0">
                  <c:v>95</c:v>
                </c:pt>
                <c:pt idx="1">
                  <c:v>19</c:v>
                </c:pt>
                <c:pt idx="2">
                  <c:v>34</c:v>
                </c:pt>
                <c:pt idx="3">
                  <c:v>162</c:v>
                </c:pt>
                <c:pt idx="4">
                  <c:v>46</c:v>
                </c:pt>
                <c:pt idx="5">
                  <c:v>14</c:v>
                </c:pt>
                <c:pt idx="6">
                  <c:v>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8743-4E05-80E9-73E07CF4C5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600" b="1" dirty="0">
                <a:solidFill>
                  <a:srgbClr val="002060"/>
                </a:solidFill>
              </a:rPr>
              <a:t>Количество ЮЛ и доля (%) по видам</a:t>
            </a:r>
            <a:r>
              <a:rPr lang="ru-RU" sz="1600" b="1" baseline="0" dirty="0">
                <a:solidFill>
                  <a:srgbClr val="002060"/>
                </a:solidFill>
              </a:rPr>
              <a:t> деятельности</a:t>
            </a:r>
            <a:endParaRPr lang="ru-RU" sz="1600" b="1" dirty="0">
              <a:solidFill>
                <a:srgbClr val="002060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9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Лист1!$C$18</c:f>
              <c:strCache>
                <c:ptCount val="1"/>
                <c:pt idx="0">
                  <c:v>количество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2838-4D69-83F9-81AF35BF2DC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2838-4D69-83F9-81AF35BF2DC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2838-4D69-83F9-81AF35BF2DC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2838-4D69-83F9-81AF35BF2DC2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2838-4D69-83F9-81AF35BF2DC2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2838-4D69-83F9-81AF35BF2DC2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2838-4D69-83F9-81AF35BF2DC2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2838-4D69-83F9-81AF35BF2DC2}"/>
              </c:ext>
            </c:extLst>
          </c:dPt>
          <c:dLbls>
            <c:dLbl>
              <c:idx val="5"/>
              <c:layout>
                <c:manualLayout>
                  <c:x val="9.9290780141843976E-2"/>
                  <c:y val="-0.15603914012190817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2838-4D69-83F9-81AF35BF2DC2}"/>
                </c:ext>
              </c:extLst>
            </c:dLbl>
            <c:dLbl>
              <c:idx val="6"/>
              <c:layout>
                <c:manualLayout>
                  <c:x val="0"/>
                  <c:y val="-2.3963493975539877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2838-4D69-83F9-81AF35BF2DC2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Лист1!$B$19:$B$26</c:f>
              <c:strCache>
                <c:ptCount val="8"/>
                <c:pt idx="0">
                  <c:v>Сельское, лесное хозяйство</c:v>
                </c:pt>
                <c:pt idx="1">
                  <c:v>Обрабатывающие производства</c:v>
                </c:pt>
                <c:pt idx="2">
                  <c:v>Строительство</c:v>
                </c:pt>
                <c:pt idx="3">
                  <c:v>Торговля оптовая и розничная</c:v>
                </c:pt>
                <c:pt idx="4">
                  <c:v>Государсвенное управление и обеспечение военной безопасности; социальное обеспечение</c:v>
                </c:pt>
                <c:pt idx="5">
                  <c:v>Образование</c:v>
                </c:pt>
                <c:pt idx="6">
                  <c:v>Прочие услуги</c:v>
                </c:pt>
                <c:pt idx="7">
                  <c:v>Иные</c:v>
                </c:pt>
              </c:strCache>
            </c:strRef>
          </c:cat>
          <c:val>
            <c:numRef>
              <c:f>Лист1!$C$19:$C$26</c:f>
              <c:numCache>
                <c:formatCode>General</c:formatCode>
                <c:ptCount val="8"/>
                <c:pt idx="0">
                  <c:v>21</c:v>
                </c:pt>
                <c:pt idx="1">
                  <c:v>9</c:v>
                </c:pt>
                <c:pt idx="2">
                  <c:v>5</c:v>
                </c:pt>
                <c:pt idx="3">
                  <c:v>6</c:v>
                </c:pt>
                <c:pt idx="4">
                  <c:v>17</c:v>
                </c:pt>
                <c:pt idx="5">
                  <c:v>25</c:v>
                </c:pt>
                <c:pt idx="6">
                  <c:v>30</c:v>
                </c:pt>
                <c:pt idx="7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2838-4D69-83F9-81AF35BF2D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1911764705882356E-3"/>
          <c:y val="1.2626262626262626E-2"/>
          <c:w val="0.71875"/>
          <c:h val="0.98737373737373735"/>
        </c:manualLayout>
      </c:layout>
      <c:pieChart>
        <c:varyColors val="1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chemeClr val="accent1"/>
            </a:solidFill>
            <a:ln w="6025">
              <a:solidFill>
                <a:schemeClr val="tx1"/>
              </a:solidFill>
              <a:prstDash val="solid"/>
            </a:ln>
          </c:spPr>
          <c:dPt>
            <c:idx val="0"/>
            <c:bubble3D val="0"/>
            <c:spPr>
              <a:solidFill>
                <a:srgbClr val="FF9900"/>
              </a:solidFill>
              <a:ln w="6025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2BE5-4D0A-B1C8-390C98EFD17E}"/>
              </c:ext>
            </c:extLst>
          </c:dPt>
          <c:dPt>
            <c:idx val="1"/>
            <c:bubble3D val="0"/>
            <c:spPr>
              <a:solidFill>
                <a:srgbClr val="FFFF99"/>
              </a:solidFill>
              <a:ln w="6025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3-2BE5-4D0A-B1C8-390C98EFD17E}"/>
              </c:ext>
            </c:extLst>
          </c:dPt>
          <c:dPt>
            <c:idx val="2"/>
            <c:bubble3D val="0"/>
            <c:spPr>
              <a:solidFill>
                <a:srgbClr val="CCFFCC"/>
              </a:solidFill>
              <a:ln w="6025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5-2BE5-4D0A-B1C8-390C98EFD17E}"/>
              </c:ext>
            </c:extLst>
          </c:dPt>
          <c:dLbls>
            <c:dLbl>
              <c:idx val="0"/>
              <c:layout/>
              <c:spPr>
                <a:noFill/>
                <a:ln w="12051">
                  <a:noFill/>
                </a:ln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400" b="1" i="0" u="none" strike="noStrike" baseline="0">
                      <a:solidFill>
                        <a:srgbClr val="000000"/>
                      </a:solidFill>
                      <a:latin typeface="Garamond"/>
                      <a:ea typeface="Garamond"/>
                      <a:cs typeface="Garamond"/>
                    </a:defRPr>
                  </a:pPr>
                  <a:endParaRPr lang="ru-RU"/>
                </a:p>
              </c:txPr>
              <c:dLblPos val="in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2BE5-4D0A-B1C8-390C98EFD17E}"/>
                </c:ext>
              </c:extLst>
            </c:dLbl>
            <c:dLbl>
              <c:idx val="1"/>
              <c:layout>
                <c:manualLayout>
                  <c:x val="-7.9768740161381441E-2"/>
                  <c:y val="-9.3738995825689848E-4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3444816513016636"/>
                      <c:h val="0.3998537291291695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2BE5-4D0A-B1C8-390C98EFD17E}"/>
                </c:ext>
              </c:extLst>
            </c:dLbl>
            <c:dLbl>
              <c:idx val="2"/>
              <c:layout/>
              <c:spPr>
                <a:noFill/>
                <a:ln w="12051">
                  <a:noFill/>
                </a:ln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400" b="1" i="0" u="none" strike="noStrike" baseline="0">
                      <a:solidFill>
                        <a:srgbClr val="000000"/>
                      </a:solidFill>
                      <a:latin typeface="Garamond"/>
                      <a:ea typeface="Garamond"/>
                      <a:cs typeface="Garamond"/>
                    </a:defRPr>
                  </a:pPr>
                  <a:endParaRPr lang="ru-RU"/>
                </a:p>
              </c:txPr>
              <c:dLblPos val="in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2BE5-4D0A-B1C8-390C98EFD17E}"/>
                </c:ext>
              </c:extLst>
            </c:dLbl>
            <c:spPr>
              <a:noFill/>
              <a:ln w="12051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530" b="1" i="0" u="none" strike="noStrike" baseline="0">
                    <a:solidFill>
                      <a:srgbClr val="000000"/>
                    </a:solidFill>
                    <a:latin typeface="Garamond"/>
                    <a:ea typeface="Garamond"/>
                    <a:cs typeface="Garamond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Sheet1!$B$1:$D$1</c:f>
              <c:strCache>
                <c:ptCount val="3"/>
                <c:pt idx="0">
                  <c:v>СХП</c:v>
                </c:pt>
                <c:pt idx="1">
                  <c:v>КФХ</c:v>
                </c:pt>
                <c:pt idx="2">
                  <c:v>ЛПХ</c:v>
                </c:pt>
              </c:strCache>
            </c:strRef>
          </c:cat>
          <c:val>
            <c:numRef>
              <c:f>Sheet1!$B$2:$D$2</c:f>
              <c:numCache>
                <c:formatCode>0%</c:formatCode>
                <c:ptCount val="3"/>
                <c:pt idx="0">
                  <c:v>0.35</c:v>
                </c:pt>
                <c:pt idx="1">
                  <c:v>0.25</c:v>
                </c:pt>
                <c:pt idx="2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BE5-4D0A-B1C8-390C98EFD1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12051">
          <a:noFill/>
        </a:ln>
      </c:spPr>
    </c:plotArea>
    <c:legend>
      <c:legendPos val="r"/>
      <c:layout>
        <c:manualLayout>
          <c:xMode val="edge"/>
          <c:yMode val="edge"/>
          <c:x val="0.76470588235294112"/>
          <c:y val="0.12878787878787878"/>
          <c:w val="0.22794117647058823"/>
          <c:h val="0.81313131313131315"/>
        </c:manualLayout>
      </c:layout>
      <c:overlay val="0"/>
      <c:spPr>
        <a:noFill/>
        <a:ln w="12051">
          <a:noFill/>
        </a:ln>
      </c:spPr>
      <c:txPr>
        <a:bodyPr/>
        <a:lstStyle/>
        <a:p>
          <a:pPr>
            <a:defRPr sz="992" b="1" i="0" u="none" strike="noStrike" baseline="0">
              <a:solidFill>
                <a:schemeClr val="tx1"/>
              </a:solidFill>
              <a:latin typeface="Garamond"/>
              <a:ea typeface="Garamond"/>
              <a:cs typeface="Garamond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759" b="1" i="0" u="none" strike="noStrike" baseline="0">
          <a:solidFill>
            <a:schemeClr val="tx1"/>
          </a:solidFill>
          <a:latin typeface="Garamond"/>
          <a:ea typeface="Garamond"/>
          <a:cs typeface="Garamond"/>
        </a:defRPr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1911764705882356E-3"/>
          <c:y val="1.2626262626262626E-2"/>
          <c:w val="0.71875"/>
          <c:h val="0.98737373737373735"/>
        </c:manualLayout>
      </c:layout>
      <c:pieChart>
        <c:varyColors val="1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chemeClr val="accent1"/>
            </a:solidFill>
            <a:ln w="6025">
              <a:solidFill>
                <a:schemeClr val="tx1"/>
              </a:solidFill>
              <a:prstDash val="solid"/>
            </a:ln>
          </c:spPr>
          <c:dPt>
            <c:idx val="0"/>
            <c:bubble3D val="0"/>
            <c:spPr>
              <a:solidFill>
                <a:srgbClr val="FF9900"/>
              </a:solidFill>
              <a:ln w="6025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8383-43C9-B18F-D7C6E61338D6}"/>
              </c:ext>
            </c:extLst>
          </c:dPt>
          <c:dPt>
            <c:idx val="1"/>
            <c:bubble3D val="0"/>
            <c:spPr>
              <a:solidFill>
                <a:srgbClr val="FFFF99"/>
              </a:solidFill>
              <a:ln w="6025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3-8383-43C9-B18F-D7C6E61338D6}"/>
              </c:ext>
            </c:extLst>
          </c:dPt>
          <c:dPt>
            <c:idx val="2"/>
            <c:bubble3D val="0"/>
            <c:spPr>
              <a:solidFill>
                <a:srgbClr val="CCFFCC"/>
              </a:solidFill>
              <a:ln w="6025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5-8383-43C9-B18F-D7C6E61338D6}"/>
              </c:ext>
            </c:extLst>
          </c:dPt>
          <c:dLbls>
            <c:dLbl>
              <c:idx val="1"/>
              <c:layout>
                <c:manualLayout>
                  <c:x val="0.13701914369826723"/>
                  <c:y val="-2.2895310283856614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3444816513016636"/>
                      <c:h val="0.3998537291291695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8383-43C9-B18F-D7C6E61338D6}"/>
                </c:ext>
              </c:extLst>
            </c:dLbl>
            <c:spPr>
              <a:noFill/>
              <a:ln w="12051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 i="0" u="none" strike="noStrike" baseline="0">
                    <a:solidFill>
                      <a:srgbClr val="000000"/>
                    </a:solidFill>
                    <a:latin typeface="Garamond"/>
                    <a:ea typeface="Garamond"/>
                    <a:cs typeface="Garamond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Sheet1!$B$1:$D$1</c:f>
              <c:strCache>
                <c:ptCount val="3"/>
                <c:pt idx="0">
                  <c:v>СХП</c:v>
                </c:pt>
                <c:pt idx="1">
                  <c:v>КФХ</c:v>
                </c:pt>
                <c:pt idx="2">
                  <c:v>ЛПХ</c:v>
                </c:pt>
              </c:strCache>
            </c:strRef>
          </c:cat>
          <c:val>
            <c:numRef>
              <c:f>Sheet1!$B$2:$D$2</c:f>
              <c:numCache>
                <c:formatCode>0%</c:formatCode>
                <c:ptCount val="3"/>
                <c:pt idx="0">
                  <c:v>0.43</c:v>
                </c:pt>
                <c:pt idx="1">
                  <c:v>0.31</c:v>
                </c:pt>
                <c:pt idx="2">
                  <c:v>0.26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383-43C9-B18F-D7C6E61338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12051">
          <a:noFill/>
        </a:ln>
      </c:spPr>
    </c:plotArea>
    <c:legend>
      <c:legendPos val="r"/>
      <c:layout>
        <c:manualLayout>
          <c:xMode val="edge"/>
          <c:yMode val="edge"/>
          <c:x val="0.76470588235294112"/>
          <c:y val="0.12878787878787878"/>
          <c:w val="0.22794117647058823"/>
          <c:h val="0.81313131313131315"/>
        </c:manualLayout>
      </c:layout>
      <c:overlay val="0"/>
      <c:spPr>
        <a:noFill/>
        <a:ln w="12051">
          <a:noFill/>
        </a:ln>
      </c:spPr>
      <c:txPr>
        <a:bodyPr/>
        <a:lstStyle/>
        <a:p>
          <a:pPr>
            <a:defRPr sz="992" b="1" i="0" u="none" strike="noStrike" baseline="0">
              <a:solidFill>
                <a:schemeClr val="tx1"/>
              </a:solidFill>
              <a:latin typeface="Garamond"/>
              <a:ea typeface="Garamond"/>
              <a:cs typeface="Garamond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759" b="1" i="0" u="none" strike="noStrike" baseline="0">
          <a:solidFill>
            <a:schemeClr val="tx1"/>
          </a:solidFill>
          <a:latin typeface="Garamond"/>
          <a:ea typeface="Garamond"/>
          <a:cs typeface="Garamond"/>
        </a:defRPr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1911764705882356E-3"/>
          <c:y val="1.2626262626262626E-2"/>
          <c:w val="0.71875"/>
          <c:h val="0.98737373737373735"/>
        </c:manualLayout>
      </c:layout>
      <c:pieChart>
        <c:varyColors val="1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chemeClr val="accent1"/>
            </a:solidFill>
            <a:ln w="6025">
              <a:solidFill>
                <a:schemeClr val="tx1"/>
              </a:solidFill>
              <a:prstDash val="solid"/>
            </a:ln>
          </c:spPr>
          <c:dPt>
            <c:idx val="0"/>
            <c:bubble3D val="0"/>
            <c:spPr>
              <a:solidFill>
                <a:srgbClr val="FF9900"/>
              </a:solidFill>
              <a:ln w="6025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A66E-4655-8EE6-2E6E281A5371}"/>
              </c:ext>
            </c:extLst>
          </c:dPt>
          <c:dPt>
            <c:idx val="1"/>
            <c:bubble3D val="0"/>
            <c:spPr>
              <a:solidFill>
                <a:srgbClr val="FFFF99"/>
              </a:solidFill>
              <a:ln w="6025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3-A66E-4655-8EE6-2E6E281A5371}"/>
              </c:ext>
            </c:extLst>
          </c:dPt>
          <c:dPt>
            <c:idx val="2"/>
            <c:bubble3D val="0"/>
            <c:spPr>
              <a:solidFill>
                <a:srgbClr val="CCFFCC"/>
              </a:solidFill>
              <a:ln w="6025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5-A66E-4655-8EE6-2E6E281A5371}"/>
              </c:ext>
            </c:extLst>
          </c:dPt>
          <c:dLbls>
            <c:dLbl>
              <c:idx val="0"/>
              <c:layout>
                <c:manualLayout>
                  <c:x val="-0.30308232652077299"/>
                  <c:y val="-8.7074104234997007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1726375970226741"/>
                      <c:h val="0.3998537291291695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A66E-4655-8EE6-2E6E281A5371}"/>
                </c:ext>
              </c:extLst>
            </c:dLbl>
            <c:dLbl>
              <c:idx val="1"/>
              <c:layout>
                <c:manualLayout>
                  <c:x val="6.8281521986671312E-2"/>
                  <c:y val="3.5659143917742483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3444816513016636"/>
                      <c:h val="0.3998537291291695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A66E-4655-8EE6-2E6E281A5371}"/>
                </c:ext>
              </c:extLst>
            </c:dLbl>
            <c:dLbl>
              <c:idx val="2"/>
              <c:layout>
                <c:manualLayout>
                  <c:x val="0.11727487596210813"/>
                  <c:y val="1.6742193844059575E-4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3841379715198924"/>
                      <c:h val="0.3998537291291695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A66E-4655-8EE6-2E6E281A5371}"/>
                </c:ext>
              </c:extLst>
            </c:dLbl>
            <c:spPr>
              <a:noFill/>
              <a:ln w="12051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 i="0" u="none" strike="noStrike" baseline="0">
                    <a:solidFill>
                      <a:srgbClr val="000000"/>
                    </a:solidFill>
                    <a:latin typeface="Garamond"/>
                    <a:ea typeface="Garamond"/>
                    <a:cs typeface="Garamond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Sheet1!$B$1:$D$1</c:f>
              <c:strCache>
                <c:ptCount val="3"/>
                <c:pt idx="0">
                  <c:v>СХП</c:v>
                </c:pt>
                <c:pt idx="1">
                  <c:v>КФХ</c:v>
                </c:pt>
                <c:pt idx="2">
                  <c:v>ЛПХ</c:v>
                </c:pt>
              </c:strCache>
            </c:strRef>
          </c:cat>
          <c:val>
            <c:numRef>
              <c:f>Sheet1!$B$2:$D$2</c:f>
              <c:numCache>
                <c:formatCode>0%</c:formatCode>
                <c:ptCount val="3"/>
                <c:pt idx="0">
                  <c:v>0.56999999999999995</c:v>
                </c:pt>
                <c:pt idx="1">
                  <c:v>0.38</c:v>
                </c:pt>
                <c:pt idx="2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66E-4655-8EE6-2E6E281A53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12051">
          <a:noFill/>
        </a:ln>
      </c:spPr>
    </c:plotArea>
    <c:legend>
      <c:legendPos val="r"/>
      <c:layout>
        <c:manualLayout>
          <c:xMode val="edge"/>
          <c:yMode val="edge"/>
          <c:x val="0.76470588235294112"/>
          <c:y val="0.12878787878787878"/>
          <c:w val="0.22794117647058823"/>
          <c:h val="0.81313131313131315"/>
        </c:manualLayout>
      </c:layout>
      <c:overlay val="0"/>
      <c:spPr>
        <a:noFill/>
        <a:ln w="12051">
          <a:noFill/>
        </a:ln>
      </c:spPr>
      <c:txPr>
        <a:bodyPr/>
        <a:lstStyle/>
        <a:p>
          <a:pPr>
            <a:defRPr sz="992" b="1" i="0" u="none" strike="noStrike" baseline="0">
              <a:solidFill>
                <a:schemeClr val="tx1"/>
              </a:solidFill>
              <a:latin typeface="Garamond"/>
              <a:ea typeface="Garamond"/>
              <a:cs typeface="Garamond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759" b="1" i="0" u="none" strike="noStrike" baseline="0">
          <a:solidFill>
            <a:schemeClr val="tx1"/>
          </a:solidFill>
          <a:latin typeface="Garamond"/>
          <a:ea typeface="Garamond"/>
          <a:cs typeface="Garamond"/>
        </a:defRPr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1911764705882356E-3"/>
          <c:y val="1.2626262626262626E-2"/>
          <c:w val="0.71875"/>
          <c:h val="0.98737373737373735"/>
        </c:manualLayout>
      </c:layout>
      <c:pieChart>
        <c:varyColors val="1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chemeClr val="accent1"/>
            </a:solidFill>
            <a:ln w="6025">
              <a:solidFill>
                <a:schemeClr val="tx1"/>
              </a:solidFill>
              <a:prstDash val="solid"/>
            </a:ln>
          </c:spPr>
          <c:dPt>
            <c:idx val="0"/>
            <c:bubble3D val="0"/>
            <c:spPr>
              <a:solidFill>
                <a:srgbClr val="FF9900"/>
              </a:solidFill>
              <a:ln w="6025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6941-419F-8ED3-D01EF48E47DD}"/>
              </c:ext>
            </c:extLst>
          </c:dPt>
          <c:dPt>
            <c:idx val="1"/>
            <c:bubble3D val="0"/>
            <c:spPr>
              <a:solidFill>
                <a:srgbClr val="FFFF99"/>
              </a:solidFill>
              <a:ln w="6025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3-6941-419F-8ED3-D01EF48E47DD}"/>
              </c:ext>
            </c:extLst>
          </c:dPt>
          <c:dPt>
            <c:idx val="2"/>
            <c:bubble3D val="0"/>
            <c:spPr>
              <a:solidFill>
                <a:srgbClr val="CCFFCC"/>
              </a:solidFill>
              <a:ln w="6025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5-6941-419F-8ED3-D01EF48E47DD}"/>
              </c:ext>
            </c:extLst>
          </c:dPt>
          <c:dLbls>
            <c:dLbl>
              <c:idx val="0"/>
              <c:layout>
                <c:manualLayout>
                  <c:x val="-0.30308232652077299"/>
                  <c:y val="-8.7074104234997007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1726375970226741"/>
                      <c:h val="0.3998537291291695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6941-419F-8ED3-D01EF48E47DD}"/>
                </c:ext>
              </c:extLst>
            </c:dLbl>
            <c:dLbl>
              <c:idx val="1"/>
              <c:layout>
                <c:manualLayout>
                  <c:x val="0.11586910624854539"/>
                  <c:y val="7.2255677793741924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3444816513016636"/>
                      <c:h val="0.3998537291291695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6941-419F-8ED3-D01EF48E47DD}"/>
                </c:ext>
              </c:extLst>
            </c:dLbl>
            <c:dLbl>
              <c:idx val="2"/>
              <c:layout>
                <c:manualLayout>
                  <c:x val="0.11727487596210813"/>
                  <c:y val="1.6742193844059575E-4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3841379715198924"/>
                      <c:h val="0.3998537291291695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6941-419F-8ED3-D01EF48E47DD}"/>
                </c:ext>
              </c:extLst>
            </c:dLbl>
            <c:spPr>
              <a:noFill/>
              <a:ln w="12051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 i="0" u="none" strike="noStrike" baseline="0">
                    <a:solidFill>
                      <a:srgbClr val="000000"/>
                    </a:solidFill>
                    <a:latin typeface="Garamond"/>
                    <a:ea typeface="Garamond"/>
                    <a:cs typeface="Garamond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Sheet1!$B$1:$C$1</c:f>
              <c:strCache>
                <c:ptCount val="2"/>
                <c:pt idx="0">
                  <c:v>СХП</c:v>
                </c:pt>
                <c:pt idx="1">
                  <c:v>КФХ</c:v>
                </c:pt>
              </c:strCache>
            </c:strRef>
          </c:cat>
          <c:val>
            <c:numRef>
              <c:f>Sheet1!$B$2:$C$2</c:f>
              <c:numCache>
                <c:formatCode>0%</c:formatCode>
                <c:ptCount val="2"/>
                <c:pt idx="0">
                  <c:v>0.7</c:v>
                </c:pt>
                <c:pt idx="1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941-419F-8ED3-D01EF48E47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12051">
          <a:noFill/>
        </a:ln>
      </c:spPr>
    </c:plotArea>
    <c:legend>
      <c:legendPos val="r"/>
      <c:layout>
        <c:manualLayout>
          <c:xMode val="edge"/>
          <c:yMode val="edge"/>
          <c:x val="0.76470588235294112"/>
          <c:y val="0.12878787878787878"/>
          <c:w val="0.22794117647058823"/>
          <c:h val="0.81313131313131315"/>
        </c:manualLayout>
      </c:layout>
      <c:overlay val="0"/>
      <c:spPr>
        <a:noFill/>
        <a:ln w="12051">
          <a:noFill/>
        </a:ln>
      </c:spPr>
      <c:txPr>
        <a:bodyPr/>
        <a:lstStyle/>
        <a:p>
          <a:pPr>
            <a:defRPr sz="992" b="1" i="0" u="none" strike="noStrike" baseline="0">
              <a:solidFill>
                <a:schemeClr val="tx1"/>
              </a:solidFill>
              <a:latin typeface="Garamond"/>
              <a:ea typeface="Garamond"/>
              <a:cs typeface="Garamond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759" b="1" i="0" u="none" strike="noStrike" baseline="0">
          <a:solidFill>
            <a:schemeClr val="tx1"/>
          </a:solidFill>
          <a:latin typeface="Garamond"/>
          <a:ea typeface="Garamond"/>
          <a:cs typeface="Garamond"/>
        </a:defRPr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1911764705882356E-3"/>
          <c:y val="1.2626262626262626E-2"/>
          <c:w val="0.71875"/>
          <c:h val="0.98737373737373735"/>
        </c:manualLayout>
      </c:layout>
      <c:pieChart>
        <c:varyColors val="1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chemeClr val="accent1"/>
            </a:solidFill>
            <a:ln w="6025">
              <a:solidFill>
                <a:schemeClr val="tx1"/>
              </a:solidFill>
              <a:prstDash val="solid"/>
            </a:ln>
          </c:spPr>
          <c:dPt>
            <c:idx val="0"/>
            <c:bubble3D val="0"/>
            <c:spPr>
              <a:solidFill>
                <a:srgbClr val="FF9900"/>
              </a:solidFill>
              <a:ln w="6025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6DC0-4322-8C5C-86DC75C1AAF7}"/>
              </c:ext>
            </c:extLst>
          </c:dPt>
          <c:dPt>
            <c:idx val="1"/>
            <c:bubble3D val="0"/>
            <c:spPr>
              <a:solidFill>
                <a:srgbClr val="FFFF99"/>
              </a:solidFill>
              <a:ln w="6025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3-6DC0-4322-8C5C-86DC75C1AAF7}"/>
              </c:ext>
            </c:extLst>
          </c:dPt>
          <c:dPt>
            <c:idx val="2"/>
            <c:bubble3D val="0"/>
            <c:spPr>
              <a:solidFill>
                <a:srgbClr val="CCFFCC"/>
              </a:solidFill>
              <a:ln w="6025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5-6DC0-4322-8C5C-86DC75C1AAF7}"/>
              </c:ext>
            </c:extLst>
          </c:dPt>
          <c:dLbls>
            <c:dLbl>
              <c:idx val="0"/>
              <c:layout>
                <c:manualLayout>
                  <c:x val="-0.30308232652077305"/>
                  <c:y val="-6.5617297077982892E-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1726375970226741"/>
                      <c:h val="0.3998537291291695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6DC0-4322-8C5C-86DC75C1AAF7}"/>
                </c:ext>
              </c:extLst>
            </c:dLbl>
            <c:dLbl>
              <c:idx val="1"/>
              <c:layout>
                <c:manualLayout>
                  <c:x val="7.3569031349101768E-2"/>
                  <c:y val="7.2255677793741868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3444816513016636"/>
                      <c:h val="0.3998537291291695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6DC0-4322-8C5C-86DC75C1AAF7}"/>
                </c:ext>
              </c:extLst>
            </c:dLbl>
            <c:dLbl>
              <c:idx val="2"/>
              <c:layout>
                <c:manualLayout>
                  <c:x val="0.11727487596210813"/>
                  <c:y val="1.6742193844059575E-4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3841379715198924"/>
                      <c:h val="0.3998537291291695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6DC0-4322-8C5C-86DC75C1AAF7}"/>
                </c:ext>
              </c:extLst>
            </c:dLbl>
            <c:spPr>
              <a:noFill/>
              <a:ln w="12051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 i="0" u="none" strike="noStrike" baseline="0">
                    <a:solidFill>
                      <a:srgbClr val="000000"/>
                    </a:solidFill>
                    <a:latin typeface="Garamond"/>
                    <a:ea typeface="Garamond"/>
                    <a:cs typeface="Garamond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Sheet1!$B$1:$C$1</c:f>
              <c:strCache>
                <c:ptCount val="2"/>
                <c:pt idx="0">
                  <c:v>СХП</c:v>
                </c:pt>
                <c:pt idx="1">
                  <c:v>КФХ</c:v>
                </c:pt>
              </c:strCache>
            </c:strRef>
          </c:cat>
          <c:val>
            <c:numRef>
              <c:f>Sheet1!$B$2:$C$2</c:f>
              <c:numCache>
                <c:formatCode>0%</c:formatCode>
                <c:ptCount val="2"/>
                <c:pt idx="0">
                  <c:v>0.5</c:v>
                </c:pt>
                <c:pt idx="1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DC0-4322-8C5C-86DC75C1AA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12051">
          <a:noFill/>
        </a:ln>
      </c:spPr>
    </c:plotArea>
    <c:legend>
      <c:legendPos val="r"/>
      <c:layout>
        <c:manualLayout>
          <c:xMode val="edge"/>
          <c:yMode val="edge"/>
          <c:x val="0.76470588235294112"/>
          <c:y val="0.12878787878787878"/>
          <c:w val="0.22794117647058823"/>
          <c:h val="0.81313131313131315"/>
        </c:manualLayout>
      </c:layout>
      <c:overlay val="0"/>
      <c:spPr>
        <a:noFill/>
        <a:ln w="12051">
          <a:noFill/>
        </a:ln>
      </c:spPr>
      <c:txPr>
        <a:bodyPr/>
        <a:lstStyle/>
        <a:p>
          <a:pPr>
            <a:defRPr sz="992" b="1" i="0" u="none" strike="noStrike" baseline="0">
              <a:solidFill>
                <a:schemeClr val="tx1"/>
              </a:solidFill>
              <a:latin typeface="Garamond"/>
              <a:ea typeface="Garamond"/>
              <a:cs typeface="Garamond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759" b="1" i="0" u="none" strike="noStrike" baseline="0">
          <a:solidFill>
            <a:schemeClr val="tx1"/>
          </a:solidFill>
          <a:latin typeface="Garamond"/>
          <a:ea typeface="Garamond"/>
          <a:cs typeface="Garamond"/>
        </a:defRPr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453824-768D-FE3B-398D-2FD14DF17E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44AB1A6-BF63-4098-313B-F9048BA2B1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C77C0AD-313C-E109-F6CD-23B0B9C77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CE1F4-4BAC-4858-9483-B8FB41FD17B3}" type="datetimeFigureOut">
              <a:rPr lang="ru-RU" smtClean="0"/>
              <a:t>22.05.2026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630AE90-ACED-DD94-E00D-95C7E1FA6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365A048-C7EF-020C-B15F-4A7BE4778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48E5A-3022-43E2-B353-607F40A0B9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8978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16DC01-3723-4079-027A-9A5CC5810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98DBC71-3AD2-1601-08AB-A9870C52B4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584715-A664-B3D4-52A6-DFF2CBFCA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CE1F4-4BAC-4858-9483-B8FB41FD17B3}" type="datetimeFigureOut">
              <a:rPr lang="ru-RU" smtClean="0"/>
              <a:t>22.05.2026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8B6DA8-B6EF-22A1-B7DA-EF84F4FAE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BBBE0C8-120E-D13C-5387-8B92C7021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48E5A-3022-43E2-B353-607F40A0B9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9881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2FEE0E9-8B61-567E-47F7-EC78503CF1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354FFD4-247D-4897-B1E8-9597F8FB8C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537DC37-AD11-B4ED-68C3-B849AD91B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CE1F4-4BAC-4858-9483-B8FB41FD17B3}" type="datetimeFigureOut">
              <a:rPr lang="ru-RU" smtClean="0"/>
              <a:t>22.05.2026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12B583-D189-9058-D098-1709C046D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005AEDC-324B-36D2-A864-784A9B508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48E5A-3022-43E2-B353-607F40A0B9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2894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DA9B24-DB17-3DA3-6172-3C7782D7B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0766CF1-C1E7-2AA5-110F-EDBCCC722A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BAAB10C-1FD8-37FF-56AD-611DC9DEC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CE1F4-4BAC-4858-9483-B8FB41FD17B3}" type="datetimeFigureOut">
              <a:rPr lang="ru-RU" smtClean="0"/>
              <a:t>22.05.2026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28FCFD-8E73-B774-B10A-31BD3BED3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64B8CAA-F7A2-4378-3D8F-3403A8FFD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48E5A-3022-43E2-B353-607F40A0B9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6791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43FF6C-BC67-3855-6CCA-10032C23A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8A7364D-7618-8DB7-6CF5-305A9E93DE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51C9A3-6A29-3649-4808-88826BF9A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CE1F4-4BAC-4858-9483-B8FB41FD17B3}" type="datetimeFigureOut">
              <a:rPr lang="ru-RU" smtClean="0"/>
              <a:t>22.05.2026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5417EE4-26C8-C624-C54C-85C5EB7F6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F92F602-D872-A6D4-0940-AC98ABCE2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48E5A-3022-43E2-B353-607F40A0B9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7201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876A7D-00D5-1CC2-4942-D1C163BE2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1F383A3-AA06-138E-481C-470FFD3639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EF651E8-8434-D351-5BDD-A37121CF49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6E9B8D9-6AD5-C768-8AF7-4BED48853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CE1F4-4BAC-4858-9483-B8FB41FD17B3}" type="datetimeFigureOut">
              <a:rPr lang="ru-RU" smtClean="0"/>
              <a:t>22.05.2026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E604EB-6104-A2E6-2FF2-1498B700F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8866DE0-10AA-2EE2-319E-226B45391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48E5A-3022-43E2-B353-607F40A0B9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9560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BA7445-FF07-5FA8-52E9-445B54F84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9595AC8-50A6-B716-36AE-EF8CE9EC9A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B42F61F-3D02-67B5-1EB7-D9C6847EF2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421016F-6881-B7DD-E1F8-94D1DCBA95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2E961D2-1E26-3758-01C1-D6A8FEF266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C3CCC22-1896-D939-06C7-8380A5AD68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CE1F4-4BAC-4858-9483-B8FB41FD17B3}" type="datetimeFigureOut">
              <a:rPr lang="ru-RU" smtClean="0"/>
              <a:t>22.05.2026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3D6592D-19E0-D077-791F-02B076AC8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31154E6-208C-C9D7-6E0A-81B0066C3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48E5A-3022-43E2-B353-607F40A0B9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145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D44FB6-554A-9666-2168-87EE6CA36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5FE984C-49A7-9514-E46E-49E589904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CE1F4-4BAC-4858-9483-B8FB41FD17B3}" type="datetimeFigureOut">
              <a:rPr lang="ru-RU" smtClean="0"/>
              <a:t>22.05.2026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1448E78-D8B6-E9EF-CAE5-8176805E0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34CCB8D-9D9A-69DE-BF71-7E712FBB3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48E5A-3022-43E2-B353-607F40A0B9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2159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E380817-E91E-3B5D-751C-61182439D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CE1F4-4BAC-4858-9483-B8FB41FD17B3}" type="datetimeFigureOut">
              <a:rPr lang="ru-RU" smtClean="0"/>
              <a:t>22.05.2026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E529A2E-7872-E59B-BDDA-D2E69B1B5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87078F1-084A-92F1-834C-2D9C5C4A3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48E5A-3022-43E2-B353-607F40A0B9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3735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4F08E0-8FEB-EB36-8B57-BE9D4EC10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F985ED6-F645-2C57-8896-F87CE85FB6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D7AEF59-02A5-CE40-7F4F-2D5347C52F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C0BCB7-CD78-A83B-BC23-90FC38397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CE1F4-4BAC-4858-9483-B8FB41FD17B3}" type="datetimeFigureOut">
              <a:rPr lang="ru-RU" smtClean="0"/>
              <a:t>22.05.2026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0EE787F-E4EC-E74D-5891-EED552774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F00BDB0-AF6F-05D5-15C0-FE8958249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48E5A-3022-43E2-B353-607F40A0B9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8899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290A47-DCF4-1DCF-8B6F-75FBB3AC6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D07116B-AE60-E723-509D-BC08576002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05F2F5B-263E-F711-ECDD-48453C5639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4EDC359-8F30-0155-B773-E3D199BAF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CE1F4-4BAC-4858-9483-B8FB41FD17B3}" type="datetimeFigureOut">
              <a:rPr lang="ru-RU" smtClean="0"/>
              <a:t>22.05.2026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53EEF1-6F93-DD44-235C-5BCC80EE6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B078F5B-22D6-34E0-5BF5-48FAB97C2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48E5A-3022-43E2-B353-607F40A0B9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4100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597FBA-D5E0-8BF2-3F76-879A663D4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1313409-B42B-BB2A-B22D-1C57DF5665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6A33B4B-564D-B4EF-4E79-C3354FD256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DCE1F4-4BAC-4858-9483-B8FB41FD17B3}" type="datetimeFigureOut">
              <a:rPr lang="ru-RU" smtClean="0"/>
              <a:t>22.05.2026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0B67BA-2D31-5FAC-4A4E-A14C9C7D11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7A6EB8-E67F-E122-D10A-B5A999E92E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448E5A-3022-43E2-B353-607F40A0B9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780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27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28.jpe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28.jpe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29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33.png"/><Relationship Id="rId3" Type="http://schemas.openxmlformats.org/officeDocument/2006/relationships/image" Target="../media/image4.png"/><Relationship Id="rId21" Type="http://schemas.openxmlformats.org/officeDocument/2006/relationships/image" Target="../media/image36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32.png"/><Relationship Id="rId2" Type="http://schemas.openxmlformats.org/officeDocument/2006/relationships/image" Target="../media/image3.png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30.jpeg"/><Relationship Id="rId10" Type="http://schemas.openxmlformats.org/officeDocument/2006/relationships/image" Target="../media/image11.png"/><Relationship Id="rId19" Type="http://schemas.openxmlformats.org/officeDocument/2006/relationships/image" Target="../media/image34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7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37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41.jpeg"/><Relationship Id="rId3" Type="http://schemas.openxmlformats.org/officeDocument/2006/relationships/image" Target="../media/image3.png"/><Relationship Id="rId21" Type="http://schemas.openxmlformats.org/officeDocument/2006/relationships/image" Target="../media/image16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40.jpeg"/><Relationship Id="rId2" Type="http://schemas.openxmlformats.org/officeDocument/2006/relationships/image" Target="../media/image38.jpeg"/><Relationship Id="rId16" Type="http://schemas.openxmlformats.org/officeDocument/2006/relationships/image" Target="../media/image39.png"/><Relationship Id="rId20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42.jp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45.jpeg"/><Relationship Id="rId2" Type="http://schemas.openxmlformats.org/officeDocument/2006/relationships/image" Target="../media/image3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44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6.png"/><Relationship Id="rId2" Type="http://schemas.openxmlformats.org/officeDocument/2006/relationships/image" Target="../media/image3.png"/><Relationship Id="rId16" Type="http://schemas.openxmlformats.org/officeDocument/2006/relationships/chart" Target="../charts/chart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chart" Target="../charts/chart1.xml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chart" Target="../charts/chart6.xml"/><Relationship Id="rId3" Type="http://schemas.openxmlformats.org/officeDocument/2006/relationships/image" Target="../media/image4.png"/><Relationship Id="rId21" Type="http://schemas.openxmlformats.org/officeDocument/2006/relationships/image" Target="../media/image16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chart" Target="../charts/chart5.xml"/><Relationship Id="rId2" Type="http://schemas.openxmlformats.org/officeDocument/2006/relationships/image" Target="../media/image3.png"/><Relationship Id="rId16" Type="http://schemas.openxmlformats.org/officeDocument/2006/relationships/chart" Target="../charts/chart4.xml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chart" Target="../charts/chart3.xml"/><Relationship Id="rId10" Type="http://schemas.openxmlformats.org/officeDocument/2006/relationships/image" Target="../media/image11.png"/><Relationship Id="rId19" Type="http://schemas.openxmlformats.org/officeDocument/2006/relationships/chart" Target="../charts/chart7.xml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19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22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21.png"/><Relationship Id="rId2" Type="http://schemas.openxmlformats.org/officeDocument/2006/relationships/image" Target="../media/image3.png"/><Relationship Id="rId16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25.jpe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24.jpeg"/><Relationship Id="rId2" Type="http://schemas.openxmlformats.org/officeDocument/2006/relationships/image" Target="../media/image3.png"/><Relationship Id="rId16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image" Target="../media/image26.jpe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object 2">
            <a:extLst>
              <a:ext uri="{FF2B5EF4-FFF2-40B4-BE49-F238E27FC236}">
                <a16:creationId xmlns:a16="http://schemas.microsoft.com/office/drawing/2014/main" id="{20D93F1C-99F9-34DC-C93C-DE3488EF2FA4}"/>
              </a:ext>
            </a:extLst>
          </p:cNvPr>
          <p:cNvGrpSpPr/>
          <p:nvPr/>
        </p:nvGrpSpPr>
        <p:grpSpPr>
          <a:xfrm>
            <a:off x="7278099" y="496442"/>
            <a:ext cx="4914265" cy="5990590"/>
            <a:chOff x="7278099" y="496442"/>
            <a:chExt cx="4914265" cy="5990590"/>
          </a:xfrm>
        </p:grpSpPr>
        <p:pic>
          <p:nvPicPr>
            <p:cNvPr id="113" name="object 3">
              <a:extLst>
                <a:ext uri="{FF2B5EF4-FFF2-40B4-BE49-F238E27FC236}">
                  <a16:creationId xmlns:a16="http://schemas.microsoft.com/office/drawing/2014/main" id="{6283D8BC-82D4-B8A2-1D93-984835ED86EF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78099" y="558069"/>
              <a:ext cx="4913901" cy="5676900"/>
            </a:xfrm>
            <a:prstGeom prst="rect">
              <a:avLst/>
            </a:prstGeom>
          </p:spPr>
        </p:pic>
        <p:pic>
          <p:nvPicPr>
            <p:cNvPr id="114" name="object 4">
              <a:extLst>
                <a:ext uri="{FF2B5EF4-FFF2-40B4-BE49-F238E27FC236}">
                  <a16:creationId xmlns:a16="http://schemas.microsoft.com/office/drawing/2014/main" id="{A6A45A6B-BF87-7B05-C16A-53467DCAC3D6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22367" y="496442"/>
              <a:ext cx="3892733" cy="5990041"/>
            </a:xfrm>
            <a:prstGeom prst="rect">
              <a:avLst/>
            </a:prstGeom>
          </p:spPr>
        </p:pic>
      </p:grpSp>
      <p:sp>
        <p:nvSpPr>
          <p:cNvPr id="37" name="object 35">
            <a:extLst>
              <a:ext uri="{FF2B5EF4-FFF2-40B4-BE49-F238E27FC236}">
                <a16:creationId xmlns:a16="http://schemas.microsoft.com/office/drawing/2014/main" id="{9BD17555-308E-CBDD-8812-C263B0DFF0AF}"/>
              </a:ext>
            </a:extLst>
          </p:cNvPr>
          <p:cNvSpPr txBox="1">
            <a:spLocks/>
          </p:cNvSpPr>
          <p:nvPr/>
        </p:nvSpPr>
        <p:spPr>
          <a:xfrm>
            <a:off x="544747" y="2510776"/>
            <a:ext cx="7675327" cy="2103781"/>
          </a:xfrm>
          <a:prstGeom prst="rect">
            <a:avLst/>
          </a:prstGeom>
        </p:spPr>
        <p:txBody>
          <a:bodyPr vert="horz" wrap="square" lIns="0" tIns="132715" rIns="0" bIns="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5080" algn="l">
              <a:lnSpc>
                <a:spcPct val="100000"/>
              </a:lnSpc>
              <a:spcBef>
                <a:spcPts val="1045"/>
              </a:spcBef>
            </a:pP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ИНВЕСТИЦИОННАЯ СТРАТЕГИЯ МУНИЦИПАЛЬНОГО </a:t>
            </a:r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РАЙОНА ПОХВИСТНЕВСКИЙ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САМАРСКОЙ ОБЛАСТИ</a:t>
            </a:r>
          </a:p>
        </p:txBody>
      </p:sp>
      <p:sp>
        <p:nvSpPr>
          <p:cNvPr id="38" name="object 36">
            <a:extLst>
              <a:ext uri="{FF2B5EF4-FFF2-40B4-BE49-F238E27FC236}">
                <a16:creationId xmlns:a16="http://schemas.microsoft.com/office/drawing/2014/main" id="{FD355094-F80B-521A-5D90-116E45545642}"/>
              </a:ext>
            </a:extLst>
          </p:cNvPr>
          <p:cNvSpPr/>
          <p:nvPr/>
        </p:nvSpPr>
        <p:spPr>
          <a:xfrm>
            <a:off x="589503" y="1968201"/>
            <a:ext cx="2797810" cy="0"/>
          </a:xfrm>
          <a:custGeom>
            <a:avLst/>
            <a:gdLst/>
            <a:ahLst/>
            <a:cxnLst/>
            <a:rect l="l" t="t" r="r" b="b"/>
            <a:pathLst>
              <a:path w="2797810">
                <a:moveTo>
                  <a:pt x="0" y="0"/>
                </a:moveTo>
                <a:lnTo>
                  <a:pt x="2797543" y="0"/>
                </a:lnTo>
              </a:path>
            </a:pathLst>
          </a:custGeom>
          <a:ln w="381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7">
            <a:extLst>
              <a:ext uri="{FF2B5EF4-FFF2-40B4-BE49-F238E27FC236}">
                <a16:creationId xmlns:a16="http://schemas.microsoft.com/office/drawing/2014/main" id="{C2FE2039-3F08-21A1-4C0A-3C0D96B221BC}"/>
              </a:ext>
            </a:extLst>
          </p:cNvPr>
          <p:cNvSpPr/>
          <p:nvPr/>
        </p:nvSpPr>
        <p:spPr>
          <a:xfrm>
            <a:off x="565858" y="5728950"/>
            <a:ext cx="1958975" cy="0"/>
          </a:xfrm>
          <a:custGeom>
            <a:avLst/>
            <a:gdLst/>
            <a:ahLst/>
            <a:cxnLst/>
            <a:rect l="l" t="t" r="r" b="b"/>
            <a:pathLst>
              <a:path w="1958975">
                <a:moveTo>
                  <a:pt x="0" y="0"/>
                </a:moveTo>
                <a:lnTo>
                  <a:pt x="1958873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4" name="object 6">
            <a:extLst>
              <a:ext uri="{FF2B5EF4-FFF2-40B4-BE49-F238E27FC236}">
                <a16:creationId xmlns:a16="http://schemas.microsoft.com/office/drawing/2014/main" id="{B36DE6F5-F4C7-DBAF-3AF7-F37BE77EBE7B}"/>
              </a:ext>
            </a:extLst>
          </p:cNvPr>
          <p:cNvGrpSpPr/>
          <p:nvPr/>
        </p:nvGrpSpPr>
        <p:grpSpPr>
          <a:xfrm>
            <a:off x="589503" y="606691"/>
            <a:ext cx="629285" cy="688340"/>
            <a:chOff x="2228689" y="511439"/>
            <a:chExt cx="629285" cy="688340"/>
          </a:xfrm>
        </p:grpSpPr>
        <p:pic>
          <p:nvPicPr>
            <p:cNvPr id="45" name="object 7">
              <a:extLst>
                <a:ext uri="{FF2B5EF4-FFF2-40B4-BE49-F238E27FC236}">
                  <a16:creationId xmlns:a16="http://schemas.microsoft.com/office/drawing/2014/main" id="{1702486E-963B-9732-711B-2071DFB01B09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86669" y="511439"/>
              <a:ext cx="313690" cy="572700"/>
            </a:xfrm>
            <a:prstGeom prst="rect">
              <a:avLst/>
            </a:prstGeom>
          </p:spPr>
        </p:pic>
        <p:pic>
          <p:nvPicPr>
            <p:cNvPr id="46" name="object 8">
              <a:extLst>
                <a:ext uri="{FF2B5EF4-FFF2-40B4-BE49-F238E27FC236}">
                  <a16:creationId xmlns:a16="http://schemas.microsoft.com/office/drawing/2014/main" id="{DAAE0CD0-66F3-489B-2E43-26581F61B933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19120" y="693369"/>
              <a:ext cx="33845" cy="6921"/>
            </a:xfrm>
            <a:prstGeom prst="rect">
              <a:avLst/>
            </a:prstGeom>
          </p:spPr>
        </p:pic>
        <p:sp>
          <p:nvSpPr>
            <p:cNvPr id="47" name="object 9">
              <a:extLst>
                <a:ext uri="{FF2B5EF4-FFF2-40B4-BE49-F238E27FC236}">
                  <a16:creationId xmlns:a16="http://schemas.microsoft.com/office/drawing/2014/main" id="{685EC4EC-DA92-BEF6-D3F9-785BFDA1DC09}"/>
                </a:ext>
              </a:extLst>
            </p:cNvPr>
            <p:cNvSpPr/>
            <p:nvPr/>
          </p:nvSpPr>
          <p:spPr>
            <a:xfrm>
              <a:off x="2673055" y="654591"/>
              <a:ext cx="37465" cy="31750"/>
            </a:xfrm>
            <a:custGeom>
              <a:avLst/>
              <a:gdLst/>
              <a:ahLst/>
              <a:cxnLst/>
              <a:rect l="l" t="t" r="r" b="b"/>
              <a:pathLst>
                <a:path w="37464" h="31750">
                  <a:moveTo>
                    <a:pt x="22224" y="0"/>
                  </a:moveTo>
                  <a:lnTo>
                    <a:pt x="1435" y="14020"/>
                  </a:lnTo>
                  <a:lnTo>
                    <a:pt x="0" y="16992"/>
                  </a:lnTo>
                  <a:lnTo>
                    <a:pt x="304" y="17500"/>
                  </a:lnTo>
                  <a:lnTo>
                    <a:pt x="520" y="17792"/>
                  </a:lnTo>
                  <a:lnTo>
                    <a:pt x="8039" y="30454"/>
                  </a:lnTo>
                  <a:lnTo>
                    <a:pt x="18580" y="31203"/>
                  </a:lnTo>
                  <a:lnTo>
                    <a:pt x="25742" y="26377"/>
                  </a:lnTo>
                  <a:lnTo>
                    <a:pt x="34353" y="22898"/>
                  </a:lnTo>
                  <a:lnTo>
                    <a:pt x="37325" y="21755"/>
                  </a:lnTo>
                  <a:lnTo>
                    <a:pt x="36906" y="21717"/>
                  </a:lnTo>
                  <a:lnTo>
                    <a:pt x="35648" y="21399"/>
                  </a:lnTo>
                  <a:lnTo>
                    <a:pt x="33286" y="20459"/>
                  </a:lnTo>
                  <a:lnTo>
                    <a:pt x="22910" y="15824"/>
                  </a:lnTo>
                  <a:lnTo>
                    <a:pt x="23228" y="2387"/>
                  </a:lnTo>
                  <a:lnTo>
                    <a:pt x="23329" y="2082"/>
                  </a:lnTo>
                  <a:lnTo>
                    <a:pt x="23274" y="533"/>
                  </a:lnTo>
                  <a:lnTo>
                    <a:pt x="22948" y="177"/>
                  </a:lnTo>
                  <a:lnTo>
                    <a:pt x="22224" y="0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10">
              <a:extLst>
                <a:ext uri="{FF2B5EF4-FFF2-40B4-BE49-F238E27FC236}">
                  <a16:creationId xmlns:a16="http://schemas.microsoft.com/office/drawing/2014/main" id="{6AA2FCD3-B31E-26E7-4999-F3A64DE41CC9}"/>
                </a:ext>
              </a:extLst>
            </p:cNvPr>
            <p:cNvSpPr/>
            <p:nvPr/>
          </p:nvSpPr>
          <p:spPr>
            <a:xfrm>
              <a:off x="2621254" y="642910"/>
              <a:ext cx="99695" cy="56515"/>
            </a:xfrm>
            <a:custGeom>
              <a:avLst/>
              <a:gdLst/>
              <a:ahLst/>
              <a:cxnLst/>
              <a:rect l="l" t="t" r="r" b="b"/>
              <a:pathLst>
                <a:path w="99694" h="56515">
                  <a:moveTo>
                    <a:pt x="419" y="48958"/>
                  </a:moveTo>
                  <a:lnTo>
                    <a:pt x="1054" y="49390"/>
                  </a:lnTo>
                  <a:lnTo>
                    <a:pt x="660" y="49987"/>
                  </a:lnTo>
                  <a:lnTo>
                    <a:pt x="0" y="51092"/>
                  </a:lnTo>
                  <a:lnTo>
                    <a:pt x="9737" y="55077"/>
                  </a:lnTo>
                  <a:lnTo>
                    <a:pt x="19010" y="55954"/>
                  </a:lnTo>
                  <a:lnTo>
                    <a:pt x="26080" y="55276"/>
                  </a:lnTo>
                  <a:lnTo>
                    <a:pt x="29034" y="54635"/>
                  </a:lnTo>
                  <a:lnTo>
                    <a:pt x="32582" y="53149"/>
                  </a:lnTo>
                  <a:lnTo>
                    <a:pt x="15398" y="53136"/>
                  </a:lnTo>
                  <a:lnTo>
                    <a:pt x="8928" y="53098"/>
                  </a:lnTo>
                  <a:lnTo>
                    <a:pt x="2481" y="48996"/>
                  </a:lnTo>
                  <a:lnTo>
                    <a:pt x="639" y="48983"/>
                  </a:lnTo>
                  <a:lnTo>
                    <a:pt x="419" y="48958"/>
                  </a:lnTo>
                  <a:close/>
                </a:path>
                <a:path w="99694" h="56515">
                  <a:moveTo>
                    <a:pt x="33993" y="52565"/>
                  </a:moveTo>
                  <a:lnTo>
                    <a:pt x="23088" y="52565"/>
                  </a:lnTo>
                  <a:lnTo>
                    <a:pt x="17627" y="53149"/>
                  </a:lnTo>
                  <a:lnTo>
                    <a:pt x="32582" y="53149"/>
                  </a:lnTo>
                  <a:lnTo>
                    <a:pt x="33993" y="52565"/>
                  </a:lnTo>
                  <a:close/>
                </a:path>
                <a:path w="99694" h="56515">
                  <a:moveTo>
                    <a:pt x="17749" y="53136"/>
                  </a:moveTo>
                  <a:close/>
                </a:path>
                <a:path w="99694" h="56515">
                  <a:moveTo>
                    <a:pt x="51828" y="0"/>
                  </a:moveTo>
                  <a:lnTo>
                    <a:pt x="50101" y="952"/>
                  </a:lnTo>
                  <a:lnTo>
                    <a:pt x="37906" y="4600"/>
                  </a:lnTo>
                  <a:lnTo>
                    <a:pt x="31548" y="7894"/>
                  </a:lnTo>
                  <a:lnTo>
                    <a:pt x="28964" y="12705"/>
                  </a:lnTo>
                  <a:lnTo>
                    <a:pt x="28092" y="20904"/>
                  </a:lnTo>
                  <a:lnTo>
                    <a:pt x="21497" y="35381"/>
                  </a:lnTo>
                  <a:lnTo>
                    <a:pt x="14197" y="43786"/>
                  </a:lnTo>
                  <a:lnTo>
                    <a:pt x="7427" y="47757"/>
                  </a:lnTo>
                  <a:lnTo>
                    <a:pt x="2425" y="48933"/>
                  </a:lnTo>
                  <a:lnTo>
                    <a:pt x="9524" y="53098"/>
                  </a:lnTo>
                  <a:lnTo>
                    <a:pt x="17749" y="53136"/>
                  </a:lnTo>
                  <a:lnTo>
                    <a:pt x="23088" y="52565"/>
                  </a:lnTo>
                  <a:lnTo>
                    <a:pt x="33993" y="52565"/>
                  </a:lnTo>
                  <a:lnTo>
                    <a:pt x="50520" y="31584"/>
                  </a:lnTo>
                  <a:lnTo>
                    <a:pt x="51059" y="29730"/>
                  </a:lnTo>
                  <a:lnTo>
                    <a:pt x="51625" y="28244"/>
                  </a:lnTo>
                  <a:lnTo>
                    <a:pt x="52053" y="28244"/>
                  </a:lnTo>
                  <a:lnTo>
                    <a:pt x="52933" y="26555"/>
                  </a:lnTo>
                  <a:lnTo>
                    <a:pt x="53884" y="23850"/>
                  </a:lnTo>
                  <a:lnTo>
                    <a:pt x="54038" y="23482"/>
                  </a:lnTo>
                  <a:lnTo>
                    <a:pt x="60439" y="13703"/>
                  </a:lnTo>
                  <a:lnTo>
                    <a:pt x="72389" y="11976"/>
                  </a:lnTo>
                  <a:lnTo>
                    <a:pt x="73926" y="11658"/>
                  </a:lnTo>
                  <a:lnTo>
                    <a:pt x="78730" y="11658"/>
                  </a:lnTo>
                  <a:lnTo>
                    <a:pt x="76551" y="9258"/>
                  </a:lnTo>
                  <a:lnTo>
                    <a:pt x="70281" y="9258"/>
                  </a:lnTo>
                  <a:lnTo>
                    <a:pt x="61252" y="6324"/>
                  </a:lnTo>
                  <a:lnTo>
                    <a:pt x="53873" y="1752"/>
                  </a:lnTo>
                  <a:lnTo>
                    <a:pt x="51828" y="0"/>
                  </a:lnTo>
                  <a:close/>
                </a:path>
                <a:path w="99694" h="56515">
                  <a:moveTo>
                    <a:pt x="1663" y="48475"/>
                  </a:moveTo>
                  <a:lnTo>
                    <a:pt x="1320" y="48983"/>
                  </a:lnTo>
                  <a:lnTo>
                    <a:pt x="749" y="48996"/>
                  </a:lnTo>
                  <a:lnTo>
                    <a:pt x="2481" y="48996"/>
                  </a:lnTo>
                  <a:lnTo>
                    <a:pt x="1663" y="48475"/>
                  </a:lnTo>
                  <a:close/>
                </a:path>
                <a:path w="99694" h="56515">
                  <a:moveTo>
                    <a:pt x="78730" y="11658"/>
                  </a:moveTo>
                  <a:lnTo>
                    <a:pt x="73926" y="11658"/>
                  </a:lnTo>
                  <a:lnTo>
                    <a:pt x="74739" y="11836"/>
                  </a:lnTo>
                  <a:lnTo>
                    <a:pt x="75323" y="12471"/>
                  </a:lnTo>
                  <a:lnTo>
                    <a:pt x="75222" y="13436"/>
                  </a:lnTo>
                  <a:lnTo>
                    <a:pt x="75031" y="14071"/>
                  </a:lnTo>
                  <a:lnTo>
                    <a:pt x="74688" y="28384"/>
                  </a:lnTo>
                  <a:lnTo>
                    <a:pt x="86537" y="32727"/>
                  </a:lnTo>
                  <a:lnTo>
                    <a:pt x="88823" y="33705"/>
                  </a:lnTo>
                  <a:lnTo>
                    <a:pt x="90919" y="33731"/>
                  </a:lnTo>
                  <a:lnTo>
                    <a:pt x="96164" y="31102"/>
                  </a:lnTo>
                  <a:lnTo>
                    <a:pt x="96296" y="30568"/>
                  </a:lnTo>
                  <a:lnTo>
                    <a:pt x="90373" y="30568"/>
                  </a:lnTo>
                  <a:lnTo>
                    <a:pt x="89179" y="30518"/>
                  </a:lnTo>
                  <a:lnTo>
                    <a:pt x="87600" y="29845"/>
                  </a:lnTo>
                  <a:lnTo>
                    <a:pt x="77812" y="26174"/>
                  </a:lnTo>
                  <a:lnTo>
                    <a:pt x="78029" y="17399"/>
                  </a:lnTo>
                  <a:lnTo>
                    <a:pt x="78041" y="14782"/>
                  </a:lnTo>
                  <a:lnTo>
                    <a:pt x="78892" y="11836"/>
                  </a:lnTo>
                  <a:lnTo>
                    <a:pt x="78730" y="11658"/>
                  </a:lnTo>
                  <a:close/>
                </a:path>
                <a:path w="99694" h="56515">
                  <a:moveTo>
                    <a:pt x="96856" y="17424"/>
                  </a:moveTo>
                  <a:lnTo>
                    <a:pt x="91503" y="17424"/>
                  </a:lnTo>
                  <a:lnTo>
                    <a:pt x="92990" y="17729"/>
                  </a:lnTo>
                  <a:lnTo>
                    <a:pt x="95453" y="20497"/>
                  </a:lnTo>
                  <a:lnTo>
                    <a:pt x="94825" y="23926"/>
                  </a:lnTo>
                  <a:lnTo>
                    <a:pt x="94699" y="24523"/>
                  </a:lnTo>
                  <a:lnTo>
                    <a:pt x="94340" y="25717"/>
                  </a:lnTo>
                  <a:lnTo>
                    <a:pt x="94094" y="26708"/>
                  </a:lnTo>
                  <a:lnTo>
                    <a:pt x="93141" y="29184"/>
                  </a:lnTo>
                  <a:lnTo>
                    <a:pt x="90373" y="30568"/>
                  </a:lnTo>
                  <a:lnTo>
                    <a:pt x="96296" y="30568"/>
                  </a:lnTo>
                  <a:lnTo>
                    <a:pt x="97291" y="26555"/>
                  </a:lnTo>
                  <a:lnTo>
                    <a:pt x="99161" y="20078"/>
                  </a:lnTo>
                  <a:lnTo>
                    <a:pt x="96856" y="17424"/>
                  </a:lnTo>
                  <a:close/>
                </a:path>
                <a:path w="99694" h="56515">
                  <a:moveTo>
                    <a:pt x="52053" y="28244"/>
                  </a:moveTo>
                  <a:lnTo>
                    <a:pt x="51625" y="28244"/>
                  </a:lnTo>
                  <a:lnTo>
                    <a:pt x="51274" y="29184"/>
                  </a:lnTo>
                  <a:lnTo>
                    <a:pt x="50863" y="30530"/>
                  </a:lnTo>
                  <a:lnTo>
                    <a:pt x="52053" y="28244"/>
                  </a:lnTo>
                  <a:close/>
                </a:path>
                <a:path w="99694" h="56515">
                  <a:moveTo>
                    <a:pt x="92151" y="14211"/>
                  </a:moveTo>
                  <a:lnTo>
                    <a:pt x="88836" y="14719"/>
                  </a:lnTo>
                  <a:lnTo>
                    <a:pt x="88260" y="14871"/>
                  </a:lnTo>
                  <a:lnTo>
                    <a:pt x="85839" y="15595"/>
                  </a:lnTo>
                  <a:lnTo>
                    <a:pt x="84099" y="17399"/>
                  </a:lnTo>
                  <a:lnTo>
                    <a:pt x="80429" y="17945"/>
                  </a:lnTo>
                  <a:lnTo>
                    <a:pt x="78358" y="18110"/>
                  </a:lnTo>
                  <a:lnTo>
                    <a:pt x="78930" y="21450"/>
                  </a:lnTo>
                  <a:lnTo>
                    <a:pt x="80340" y="23926"/>
                  </a:lnTo>
                  <a:lnTo>
                    <a:pt x="81902" y="25717"/>
                  </a:lnTo>
                  <a:lnTo>
                    <a:pt x="85940" y="25349"/>
                  </a:lnTo>
                  <a:lnTo>
                    <a:pt x="85636" y="25044"/>
                  </a:lnTo>
                  <a:lnTo>
                    <a:pt x="85229" y="24523"/>
                  </a:lnTo>
                  <a:lnTo>
                    <a:pt x="86296" y="23850"/>
                  </a:lnTo>
                  <a:lnTo>
                    <a:pt x="85483" y="22580"/>
                  </a:lnTo>
                  <a:lnTo>
                    <a:pt x="85255" y="21513"/>
                  </a:lnTo>
                  <a:lnTo>
                    <a:pt x="86220" y="18986"/>
                  </a:lnTo>
                  <a:lnTo>
                    <a:pt x="88711" y="17945"/>
                  </a:lnTo>
                  <a:lnTo>
                    <a:pt x="89347" y="17767"/>
                  </a:lnTo>
                  <a:lnTo>
                    <a:pt x="91503" y="17424"/>
                  </a:lnTo>
                  <a:lnTo>
                    <a:pt x="96856" y="17424"/>
                  </a:lnTo>
                  <a:lnTo>
                    <a:pt x="94640" y="14871"/>
                  </a:lnTo>
                  <a:lnTo>
                    <a:pt x="92151" y="14211"/>
                  </a:lnTo>
                  <a:close/>
                </a:path>
                <a:path w="99694" h="56515">
                  <a:moveTo>
                    <a:pt x="78099" y="14581"/>
                  </a:moveTo>
                  <a:lnTo>
                    <a:pt x="78041" y="14782"/>
                  </a:lnTo>
                  <a:lnTo>
                    <a:pt x="78099" y="14581"/>
                  </a:lnTo>
                  <a:close/>
                </a:path>
                <a:path w="99694" h="56515">
                  <a:moveTo>
                    <a:pt x="78162" y="14363"/>
                  </a:moveTo>
                  <a:lnTo>
                    <a:pt x="78099" y="14581"/>
                  </a:lnTo>
                  <a:lnTo>
                    <a:pt x="78162" y="14363"/>
                  </a:lnTo>
                  <a:close/>
                </a:path>
                <a:path w="99694" h="56515">
                  <a:moveTo>
                    <a:pt x="74282" y="8432"/>
                  </a:moveTo>
                  <a:lnTo>
                    <a:pt x="71843" y="8953"/>
                  </a:lnTo>
                  <a:lnTo>
                    <a:pt x="71259" y="9042"/>
                  </a:lnTo>
                  <a:lnTo>
                    <a:pt x="70281" y="9258"/>
                  </a:lnTo>
                  <a:lnTo>
                    <a:pt x="76551" y="9258"/>
                  </a:lnTo>
                  <a:lnTo>
                    <a:pt x="76136" y="8801"/>
                  </a:lnTo>
                  <a:lnTo>
                    <a:pt x="74282" y="8432"/>
                  </a:lnTo>
                  <a:close/>
                </a:path>
              </a:pathLst>
            </a:custGeom>
            <a:solidFill>
              <a:srgbClr val="9DD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11">
              <a:extLst>
                <a:ext uri="{FF2B5EF4-FFF2-40B4-BE49-F238E27FC236}">
                  <a16:creationId xmlns:a16="http://schemas.microsoft.com/office/drawing/2014/main" id="{4FC0ADAF-0FC6-17DB-DEB8-5BFF2AF9E1CC}"/>
                </a:ext>
              </a:extLst>
            </p:cNvPr>
            <p:cNvSpPr/>
            <p:nvPr/>
          </p:nvSpPr>
          <p:spPr>
            <a:xfrm>
              <a:off x="2700616" y="660501"/>
              <a:ext cx="16510" cy="15875"/>
            </a:xfrm>
            <a:custGeom>
              <a:avLst/>
              <a:gdLst/>
              <a:ahLst/>
              <a:cxnLst/>
              <a:rect l="l" t="t" r="r" b="b"/>
              <a:pathLst>
                <a:path w="16510" h="15875">
                  <a:moveTo>
                    <a:pt x="8966" y="15722"/>
                  </a:moveTo>
                  <a:lnTo>
                    <a:pt x="8382" y="15595"/>
                  </a:lnTo>
                  <a:lnTo>
                    <a:pt x="7785" y="15405"/>
                  </a:lnTo>
                  <a:lnTo>
                    <a:pt x="7162" y="15138"/>
                  </a:lnTo>
                  <a:lnTo>
                    <a:pt x="3251" y="13703"/>
                  </a:lnTo>
                  <a:lnTo>
                    <a:pt x="0" y="9829"/>
                  </a:lnTo>
                  <a:lnTo>
                    <a:pt x="1612" y="11950"/>
                  </a:lnTo>
                  <a:lnTo>
                    <a:pt x="5067" y="15773"/>
                  </a:lnTo>
                  <a:lnTo>
                    <a:pt x="8966" y="15722"/>
                  </a:lnTo>
                  <a:close/>
                </a:path>
                <a:path w="16510" h="15875">
                  <a:moveTo>
                    <a:pt x="16040" y="3187"/>
                  </a:moveTo>
                  <a:lnTo>
                    <a:pt x="11963" y="0"/>
                  </a:lnTo>
                  <a:lnTo>
                    <a:pt x="11036" y="12"/>
                  </a:lnTo>
                  <a:lnTo>
                    <a:pt x="9982" y="177"/>
                  </a:lnTo>
                  <a:lnTo>
                    <a:pt x="9258" y="393"/>
                  </a:lnTo>
                  <a:lnTo>
                    <a:pt x="6858" y="1397"/>
                  </a:lnTo>
                  <a:lnTo>
                    <a:pt x="5892" y="3924"/>
                  </a:lnTo>
                  <a:lnTo>
                    <a:pt x="6121" y="4991"/>
                  </a:lnTo>
                  <a:lnTo>
                    <a:pt x="6934" y="6261"/>
                  </a:lnTo>
                  <a:lnTo>
                    <a:pt x="5359" y="7264"/>
                  </a:lnTo>
                  <a:lnTo>
                    <a:pt x="5638" y="7632"/>
                  </a:lnTo>
                  <a:lnTo>
                    <a:pt x="4584" y="7759"/>
                  </a:lnTo>
                  <a:lnTo>
                    <a:pt x="4343" y="7912"/>
                  </a:lnTo>
                  <a:lnTo>
                    <a:pt x="2451" y="8026"/>
                  </a:lnTo>
                  <a:lnTo>
                    <a:pt x="5041" y="11061"/>
                  </a:lnTo>
                  <a:lnTo>
                    <a:pt x="8077" y="12192"/>
                  </a:lnTo>
                  <a:lnTo>
                    <a:pt x="9715" y="12890"/>
                  </a:lnTo>
                  <a:lnTo>
                    <a:pt x="10998" y="12979"/>
                  </a:lnTo>
                  <a:lnTo>
                    <a:pt x="13779" y="11595"/>
                  </a:lnTo>
                  <a:lnTo>
                    <a:pt x="14732" y="9118"/>
                  </a:lnTo>
                  <a:lnTo>
                    <a:pt x="15354" y="6858"/>
                  </a:lnTo>
                  <a:lnTo>
                    <a:pt x="16040" y="3187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12">
              <a:extLst>
                <a:ext uri="{FF2B5EF4-FFF2-40B4-BE49-F238E27FC236}">
                  <a16:creationId xmlns:a16="http://schemas.microsoft.com/office/drawing/2014/main" id="{91A1521B-664A-8EC1-26EA-474B9407781F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772397" y="666851"/>
              <a:ext cx="12280" cy="12775"/>
            </a:xfrm>
            <a:prstGeom prst="rect">
              <a:avLst/>
            </a:prstGeom>
          </p:spPr>
        </p:pic>
        <p:pic>
          <p:nvPicPr>
            <p:cNvPr id="51" name="object 13">
              <a:extLst>
                <a:ext uri="{FF2B5EF4-FFF2-40B4-BE49-F238E27FC236}">
                  <a16:creationId xmlns:a16="http://schemas.microsoft.com/office/drawing/2014/main" id="{EA1EB914-C4FB-BF18-AEB8-A8F4D9DAC338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609644" y="610693"/>
              <a:ext cx="239269" cy="557584"/>
            </a:xfrm>
            <a:prstGeom prst="rect">
              <a:avLst/>
            </a:prstGeom>
          </p:spPr>
        </p:pic>
        <p:sp>
          <p:nvSpPr>
            <p:cNvPr id="52" name="object 14">
              <a:extLst>
                <a:ext uri="{FF2B5EF4-FFF2-40B4-BE49-F238E27FC236}">
                  <a16:creationId xmlns:a16="http://schemas.microsoft.com/office/drawing/2014/main" id="{AB6A7C5D-EB82-5D0D-DD7B-6B74925EF2FF}"/>
                </a:ext>
              </a:extLst>
            </p:cNvPr>
            <p:cNvSpPr/>
            <p:nvPr/>
          </p:nvSpPr>
          <p:spPr>
            <a:xfrm>
              <a:off x="2548255" y="1092783"/>
              <a:ext cx="138430" cy="107314"/>
            </a:xfrm>
            <a:custGeom>
              <a:avLst/>
              <a:gdLst/>
              <a:ahLst/>
              <a:cxnLst/>
              <a:rect l="l" t="t" r="r" b="b"/>
              <a:pathLst>
                <a:path w="138430" h="107315">
                  <a:moveTo>
                    <a:pt x="39662" y="65532"/>
                  </a:moveTo>
                  <a:lnTo>
                    <a:pt x="39408" y="65633"/>
                  </a:lnTo>
                  <a:lnTo>
                    <a:pt x="39662" y="65532"/>
                  </a:lnTo>
                  <a:close/>
                </a:path>
                <a:path w="138430" h="107315">
                  <a:moveTo>
                    <a:pt x="94475" y="99415"/>
                  </a:moveTo>
                  <a:lnTo>
                    <a:pt x="94005" y="96596"/>
                  </a:lnTo>
                  <a:lnTo>
                    <a:pt x="82740" y="91719"/>
                  </a:lnTo>
                  <a:lnTo>
                    <a:pt x="74968" y="87261"/>
                  </a:lnTo>
                  <a:lnTo>
                    <a:pt x="70472" y="84010"/>
                  </a:lnTo>
                  <a:lnTo>
                    <a:pt x="69011" y="82753"/>
                  </a:lnTo>
                  <a:lnTo>
                    <a:pt x="61239" y="77101"/>
                  </a:lnTo>
                  <a:lnTo>
                    <a:pt x="60363" y="76466"/>
                  </a:lnTo>
                  <a:lnTo>
                    <a:pt x="54394" y="77101"/>
                  </a:lnTo>
                  <a:lnTo>
                    <a:pt x="51752" y="76047"/>
                  </a:lnTo>
                  <a:lnTo>
                    <a:pt x="49504" y="74803"/>
                  </a:lnTo>
                  <a:lnTo>
                    <a:pt x="47599" y="73482"/>
                  </a:lnTo>
                  <a:lnTo>
                    <a:pt x="32804" y="73406"/>
                  </a:lnTo>
                  <a:lnTo>
                    <a:pt x="20218" y="70878"/>
                  </a:lnTo>
                  <a:lnTo>
                    <a:pt x="15544" y="69278"/>
                  </a:lnTo>
                  <a:lnTo>
                    <a:pt x="11468" y="67894"/>
                  </a:lnTo>
                  <a:lnTo>
                    <a:pt x="8191" y="66446"/>
                  </a:lnTo>
                  <a:lnTo>
                    <a:pt x="4267" y="69278"/>
                  </a:lnTo>
                  <a:lnTo>
                    <a:pt x="12" y="67945"/>
                  </a:lnTo>
                  <a:lnTo>
                    <a:pt x="11633" y="76936"/>
                  </a:lnTo>
                  <a:lnTo>
                    <a:pt x="22161" y="78193"/>
                  </a:lnTo>
                  <a:lnTo>
                    <a:pt x="34429" y="82448"/>
                  </a:lnTo>
                  <a:lnTo>
                    <a:pt x="39611" y="94386"/>
                  </a:lnTo>
                  <a:lnTo>
                    <a:pt x="47320" y="106972"/>
                  </a:lnTo>
                  <a:lnTo>
                    <a:pt x="52349" y="104927"/>
                  </a:lnTo>
                  <a:lnTo>
                    <a:pt x="64465" y="101612"/>
                  </a:lnTo>
                  <a:lnTo>
                    <a:pt x="74422" y="99987"/>
                  </a:lnTo>
                  <a:lnTo>
                    <a:pt x="81153" y="99466"/>
                  </a:lnTo>
                  <a:lnTo>
                    <a:pt x="83629" y="99415"/>
                  </a:lnTo>
                  <a:lnTo>
                    <a:pt x="94475" y="99415"/>
                  </a:lnTo>
                  <a:close/>
                </a:path>
                <a:path w="138430" h="107315">
                  <a:moveTo>
                    <a:pt x="109677" y="21996"/>
                  </a:moveTo>
                  <a:lnTo>
                    <a:pt x="108851" y="18707"/>
                  </a:lnTo>
                  <a:lnTo>
                    <a:pt x="108254" y="16344"/>
                  </a:lnTo>
                  <a:lnTo>
                    <a:pt x="102768" y="14528"/>
                  </a:lnTo>
                  <a:lnTo>
                    <a:pt x="105422" y="4635"/>
                  </a:lnTo>
                  <a:lnTo>
                    <a:pt x="106667" y="0"/>
                  </a:lnTo>
                  <a:lnTo>
                    <a:pt x="96037" y="4635"/>
                  </a:lnTo>
                  <a:lnTo>
                    <a:pt x="93891" y="4584"/>
                  </a:lnTo>
                  <a:lnTo>
                    <a:pt x="89776" y="5372"/>
                  </a:lnTo>
                  <a:lnTo>
                    <a:pt x="87172" y="8394"/>
                  </a:lnTo>
                  <a:lnTo>
                    <a:pt x="89395" y="14528"/>
                  </a:lnTo>
                  <a:lnTo>
                    <a:pt x="89496" y="16344"/>
                  </a:lnTo>
                  <a:lnTo>
                    <a:pt x="89141" y="22644"/>
                  </a:lnTo>
                  <a:lnTo>
                    <a:pt x="98628" y="18707"/>
                  </a:lnTo>
                  <a:lnTo>
                    <a:pt x="102501" y="19710"/>
                  </a:lnTo>
                  <a:lnTo>
                    <a:pt x="104368" y="22707"/>
                  </a:lnTo>
                  <a:lnTo>
                    <a:pt x="106311" y="22009"/>
                  </a:lnTo>
                  <a:lnTo>
                    <a:pt x="109677" y="21996"/>
                  </a:lnTo>
                  <a:close/>
                </a:path>
                <a:path w="138430" h="107315">
                  <a:moveTo>
                    <a:pt x="138023" y="59182"/>
                  </a:moveTo>
                  <a:lnTo>
                    <a:pt x="126695" y="59499"/>
                  </a:lnTo>
                  <a:lnTo>
                    <a:pt x="125907" y="51371"/>
                  </a:lnTo>
                  <a:lnTo>
                    <a:pt x="119138" y="47904"/>
                  </a:lnTo>
                  <a:lnTo>
                    <a:pt x="113474" y="47396"/>
                  </a:lnTo>
                  <a:lnTo>
                    <a:pt x="111379" y="47218"/>
                  </a:lnTo>
                  <a:lnTo>
                    <a:pt x="107683" y="47396"/>
                  </a:lnTo>
                  <a:lnTo>
                    <a:pt x="107759" y="42214"/>
                  </a:lnTo>
                  <a:lnTo>
                    <a:pt x="107835" y="37807"/>
                  </a:lnTo>
                  <a:lnTo>
                    <a:pt x="98717" y="37807"/>
                  </a:lnTo>
                  <a:lnTo>
                    <a:pt x="94627" y="37338"/>
                  </a:lnTo>
                  <a:lnTo>
                    <a:pt x="90385" y="39535"/>
                  </a:lnTo>
                  <a:lnTo>
                    <a:pt x="87033" y="42214"/>
                  </a:lnTo>
                  <a:lnTo>
                    <a:pt x="82575" y="40208"/>
                  </a:lnTo>
                  <a:lnTo>
                    <a:pt x="80276" y="38836"/>
                  </a:lnTo>
                  <a:lnTo>
                    <a:pt x="78841" y="41262"/>
                  </a:lnTo>
                  <a:lnTo>
                    <a:pt x="76708" y="43853"/>
                  </a:lnTo>
                  <a:lnTo>
                    <a:pt x="73609" y="45605"/>
                  </a:lnTo>
                  <a:lnTo>
                    <a:pt x="64338" y="51435"/>
                  </a:lnTo>
                  <a:lnTo>
                    <a:pt x="63500" y="59499"/>
                  </a:lnTo>
                  <a:lnTo>
                    <a:pt x="63385" y="63042"/>
                  </a:lnTo>
                  <a:lnTo>
                    <a:pt x="63207" y="64033"/>
                  </a:lnTo>
                  <a:lnTo>
                    <a:pt x="66306" y="67449"/>
                  </a:lnTo>
                  <a:lnTo>
                    <a:pt x="70421" y="66725"/>
                  </a:lnTo>
                  <a:lnTo>
                    <a:pt x="70789" y="78308"/>
                  </a:lnTo>
                  <a:lnTo>
                    <a:pt x="74663" y="83375"/>
                  </a:lnTo>
                  <a:lnTo>
                    <a:pt x="79121" y="84531"/>
                  </a:lnTo>
                  <a:lnTo>
                    <a:pt x="81267" y="84340"/>
                  </a:lnTo>
                  <a:lnTo>
                    <a:pt x="91948" y="93345"/>
                  </a:lnTo>
                  <a:lnTo>
                    <a:pt x="99225" y="93992"/>
                  </a:lnTo>
                  <a:lnTo>
                    <a:pt x="103365" y="90957"/>
                  </a:lnTo>
                  <a:lnTo>
                    <a:pt x="104686" y="88900"/>
                  </a:lnTo>
                  <a:lnTo>
                    <a:pt x="105943" y="84645"/>
                  </a:lnTo>
                  <a:lnTo>
                    <a:pt x="105638" y="84340"/>
                  </a:lnTo>
                  <a:lnTo>
                    <a:pt x="102958" y="81661"/>
                  </a:lnTo>
                  <a:lnTo>
                    <a:pt x="112077" y="81826"/>
                  </a:lnTo>
                  <a:lnTo>
                    <a:pt x="112141" y="81661"/>
                  </a:lnTo>
                  <a:lnTo>
                    <a:pt x="114122" y="76949"/>
                  </a:lnTo>
                  <a:lnTo>
                    <a:pt x="128663" y="77444"/>
                  </a:lnTo>
                  <a:lnTo>
                    <a:pt x="129641" y="76949"/>
                  </a:lnTo>
                  <a:lnTo>
                    <a:pt x="135686" y="73926"/>
                  </a:lnTo>
                  <a:lnTo>
                    <a:pt x="137896" y="69519"/>
                  </a:lnTo>
                  <a:lnTo>
                    <a:pt x="138010" y="67449"/>
                  </a:lnTo>
                  <a:lnTo>
                    <a:pt x="138023" y="66725"/>
                  </a:lnTo>
                  <a:lnTo>
                    <a:pt x="138023" y="59499"/>
                  </a:lnTo>
                  <a:lnTo>
                    <a:pt x="138023" y="59182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15">
              <a:extLst>
                <a:ext uri="{FF2B5EF4-FFF2-40B4-BE49-F238E27FC236}">
                  <a16:creationId xmlns:a16="http://schemas.microsoft.com/office/drawing/2014/main" id="{23682C1E-2C52-0175-2D4A-026AAC8B45C1}"/>
                </a:ext>
              </a:extLst>
            </p:cNvPr>
            <p:cNvSpPr/>
            <p:nvPr/>
          </p:nvSpPr>
          <p:spPr>
            <a:xfrm>
              <a:off x="2553347" y="1096479"/>
              <a:ext cx="156210" cy="97790"/>
            </a:xfrm>
            <a:custGeom>
              <a:avLst/>
              <a:gdLst/>
              <a:ahLst/>
              <a:cxnLst/>
              <a:rect l="l" t="t" r="r" b="b"/>
              <a:pathLst>
                <a:path w="156210" h="97790">
                  <a:moveTo>
                    <a:pt x="78854" y="91643"/>
                  </a:moveTo>
                  <a:lnTo>
                    <a:pt x="49771" y="78752"/>
                  </a:lnTo>
                  <a:lnTo>
                    <a:pt x="42240" y="73647"/>
                  </a:lnTo>
                  <a:lnTo>
                    <a:pt x="35814" y="71120"/>
                  </a:lnTo>
                  <a:lnTo>
                    <a:pt x="32969" y="70129"/>
                  </a:lnTo>
                  <a:lnTo>
                    <a:pt x="24599" y="69786"/>
                  </a:lnTo>
                  <a:lnTo>
                    <a:pt x="17018" y="67894"/>
                  </a:lnTo>
                  <a:lnTo>
                    <a:pt x="11595" y="66103"/>
                  </a:lnTo>
                  <a:lnTo>
                    <a:pt x="8102" y="65239"/>
                  </a:lnTo>
                  <a:lnTo>
                    <a:pt x="4826" y="64071"/>
                  </a:lnTo>
                  <a:lnTo>
                    <a:pt x="2476" y="63157"/>
                  </a:lnTo>
                  <a:lnTo>
                    <a:pt x="1930" y="63461"/>
                  </a:lnTo>
                  <a:lnTo>
                    <a:pt x="1066" y="63893"/>
                  </a:lnTo>
                  <a:lnTo>
                    <a:pt x="0" y="64211"/>
                  </a:lnTo>
                  <a:lnTo>
                    <a:pt x="11811" y="69748"/>
                  </a:lnTo>
                  <a:lnTo>
                    <a:pt x="21640" y="70739"/>
                  </a:lnTo>
                  <a:lnTo>
                    <a:pt x="33274" y="75450"/>
                  </a:lnTo>
                  <a:lnTo>
                    <a:pt x="42075" y="95567"/>
                  </a:lnTo>
                  <a:lnTo>
                    <a:pt x="45212" y="97777"/>
                  </a:lnTo>
                  <a:lnTo>
                    <a:pt x="42227" y="86931"/>
                  </a:lnTo>
                  <a:lnTo>
                    <a:pt x="48996" y="87083"/>
                  </a:lnTo>
                  <a:lnTo>
                    <a:pt x="61087" y="88265"/>
                  </a:lnTo>
                  <a:lnTo>
                    <a:pt x="70523" y="89776"/>
                  </a:lnTo>
                  <a:lnTo>
                    <a:pt x="76657" y="91084"/>
                  </a:lnTo>
                  <a:lnTo>
                    <a:pt x="78854" y="91643"/>
                  </a:lnTo>
                  <a:close/>
                </a:path>
                <a:path w="156210" h="97790">
                  <a:moveTo>
                    <a:pt x="95986" y="101"/>
                  </a:moveTo>
                  <a:lnTo>
                    <a:pt x="91859" y="1778"/>
                  </a:lnTo>
                  <a:lnTo>
                    <a:pt x="91109" y="7988"/>
                  </a:lnTo>
                  <a:lnTo>
                    <a:pt x="87045" y="10807"/>
                  </a:lnTo>
                  <a:lnTo>
                    <a:pt x="84747" y="15354"/>
                  </a:lnTo>
                  <a:lnTo>
                    <a:pt x="90576" y="13589"/>
                  </a:lnTo>
                  <a:lnTo>
                    <a:pt x="94043" y="12636"/>
                  </a:lnTo>
                  <a:lnTo>
                    <a:pt x="95758" y="5778"/>
                  </a:lnTo>
                  <a:lnTo>
                    <a:pt x="95986" y="101"/>
                  </a:lnTo>
                  <a:close/>
                </a:path>
                <a:path w="156210" h="97790">
                  <a:moveTo>
                    <a:pt x="99593" y="85204"/>
                  </a:moveTo>
                  <a:lnTo>
                    <a:pt x="93624" y="81432"/>
                  </a:lnTo>
                  <a:lnTo>
                    <a:pt x="87020" y="75768"/>
                  </a:lnTo>
                  <a:lnTo>
                    <a:pt x="82308" y="74510"/>
                  </a:lnTo>
                  <a:lnTo>
                    <a:pt x="85445" y="87718"/>
                  </a:lnTo>
                  <a:lnTo>
                    <a:pt x="94564" y="86779"/>
                  </a:lnTo>
                  <a:lnTo>
                    <a:pt x="99593" y="85204"/>
                  </a:lnTo>
                  <a:close/>
                </a:path>
                <a:path w="156210" h="97790">
                  <a:moveTo>
                    <a:pt x="112306" y="22301"/>
                  </a:moveTo>
                  <a:lnTo>
                    <a:pt x="82550" y="22301"/>
                  </a:lnTo>
                  <a:lnTo>
                    <a:pt x="76695" y="22301"/>
                  </a:lnTo>
                  <a:lnTo>
                    <a:pt x="77609" y="23774"/>
                  </a:lnTo>
                  <a:lnTo>
                    <a:pt x="78193" y="25412"/>
                  </a:lnTo>
                  <a:lnTo>
                    <a:pt x="78117" y="27076"/>
                  </a:lnTo>
                  <a:lnTo>
                    <a:pt x="101257" y="24536"/>
                  </a:lnTo>
                  <a:lnTo>
                    <a:pt x="112306" y="22301"/>
                  </a:lnTo>
                  <a:close/>
                </a:path>
                <a:path w="156210" h="97790">
                  <a:moveTo>
                    <a:pt x="129463" y="61785"/>
                  </a:moveTo>
                  <a:lnTo>
                    <a:pt x="127101" y="55816"/>
                  </a:lnTo>
                  <a:lnTo>
                    <a:pt x="121132" y="58166"/>
                  </a:lnTo>
                  <a:lnTo>
                    <a:pt x="126949" y="60680"/>
                  </a:lnTo>
                  <a:lnTo>
                    <a:pt x="125539" y="63982"/>
                  </a:lnTo>
                  <a:lnTo>
                    <a:pt x="85356" y="51854"/>
                  </a:lnTo>
                  <a:lnTo>
                    <a:pt x="84442" y="51092"/>
                  </a:lnTo>
                  <a:lnTo>
                    <a:pt x="83870" y="50622"/>
                  </a:lnTo>
                  <a:lnTo>
                    <a:pt x="74917" y="44335"/>
                  </a:lnTo>
                  <a:lnTo>
                    <a:pt x="70662" y="40881"/>
                  </a:lnTo>
                  <a:lnTo>
                    <a:pt x="85293" y="39928"/>
                  </a:lnTo>
                  <a:lnTo>
                    <a:pt x="94881" y="42608"/>
                  </a:lnTo>
                  <a:lnTo>
                    <a:pt x="87490" y="44335"/>
                  </a:lnTo>
                  <a:lnTo>
                    <a:pt x="86080" y="47790"/>
                  </a:lnTo>
                  <a:lnTo>
                    <a:pt x="88747" y="51092"/>
                  </a:lnTo>
                  <a:lnTo>
                    <a:pt x="92202" y="52197"/>
                  </a:lnTo>
                  <a:lnTo>
                    <a:pt x="104787" y="47485"/>
                  </a:lnTo>
                  <a:lnTo>
                    <a:pt x="113271" y="51092"/>
                  </a:lnTo>
                  <a:lnTo>
                    <a:pt x="107454" y="57696"/>
                  </a:lnTo>
                  <a:lnTo>
                    <a:pt x="100063" y="57543"/>
                  </a:lnTo>
                  <a:lnTo>
                    <a:pt x="113118" y="59893"/>
                  </a:lnTo>
                  <a:lnTo>
                    <a:pt x="116420" y="57696"/>
                  </a:lnTo>
                  <a:lnTo>
                    <a:pt x="119710" y="55499"/>
                  </a:lnTo>
                  <a:lnTo>
                    <a:pt x="126479" y="50622"/>
                  </a:lnTo>
                  <a:lnTo>
                    <a:pt x="118160" y="47485"/>
                  </a:lnTo>
                  <a:lnTo>
                    <a:pt x="115633" y="46532"/>
                  </a:lnTo>
                  <a:lnTo>
                    <a:pt x="115112" y="46380"/>
                  </a:lnTo>
                  <a:lnTo>
                    <a:pt x="103835" y="43078"/>
                  </a:lnTo>
                  <a:lnTo>
                    <a:pt x="99745" y="46380"/>
                  </a:lnTo>
                  <a:lnTo>
                    <a:pt x="102425" y="40246"/>
                  </a:lnTo>
                  <a:lnTo>
                    <a:pt x="101866" y="39928"/>
                  </a:lnTo>
                  <a:lnTo>
                    <a:pt x="101473" y="39700"/>
                  </a:lnTo>
                  <a:lnTo>
                    <a:pt x="95821" y="36474"/>
                  </a:lnTo>
                  <a:lnTo>
                    <a:pt x="86855" y="35534"/>
                  </a:lnTo>
                  <a:lnTo>
                    <a:pt x="82613" y="38366"/>
                  </a:lnTo>
                  <a:lnTo>
                    <a:pt x="78689" y="39700"/>
                  </a:lnTo>
                  <a:lnTo>
                    <a:pt x="75552" y="38773"/>
                  </a:lnTo>
                  <a:lnTo>
                    <a:pt x="73482" y="37604"/>
                  </a:lnTo>
                  <a:lnTo>
                    <a:pt x="72199" y="39217"/>
                  </a:lnTo>
                  <a:lnTo>
                    <a:pt x="70561" y="40754"/>
                  </a:lnTo>
                  <a:lnTo>
                    <a:pt x="68503" y="41922"/>
                  </a:lnTo>
                  <a:lnTo>
                    <a:pt x="68199" y="42113"/>
                  </a:lnTo>
                  <a:lnTo>
                    <a:pt x="67703" y="42481"/>
                  </a:lnTo>
                  <a:lnTo>
                    <a:pt x="68046" y="44577"/>
                  </a:lnTo>
                  <a:lnTo>
                    <a:pt x="66890" y="46532"/>
                  </a:lnTo>
                  <a:lnTo>
                    <a:pt x="65163" y="51257"/>
                  </a:lnTo>
                  <a:lnTo>
                    <a:pt x="72555" y="51092"/>
                  </a:lnTo>
                  <a:lnTo>
                    <a:pt x="72402" y="63792"/>
                  </a:lnTo>
                  <a:lnTo>
                    <a:pt x="70040" y="61302"/>
                  </a:lnTo>
                  <a:lnTo>
                    <a:pt x="69405" y="71043"/>
                  </a:lnTo>
                  <a:lnTo>
                    <a:pt x="72872" y="76390"/>
                  </a:lnTo>
                  <a:lnTo>
                    <a:pt x="77901" y="82054"/>
                  </a:lnTo>
                  <a:lnTo>
                    <a:pt x="77266" y="75768"/>
                  </a:lnTo>
                  <a:lnTo>
                    <a:pt x="76327" y="67906"/>
                  </a:lnTo>
                  <a:lnTo>
                    <a:pt x="72580" y="63995"/>
                  </a:lnTo>
                  <a:lnTo>
                    <a:pt x="89535" y="64147"/>
                  </a:lnTo>
                  <a:lnTo>
                    <a:pt x="94665" y="71018"/>
                  </a:lnTo>
                  <a:lnTo>
                    <a:pt x="101193" y="72351"/>
                  </a:lnTo>
                  <a:lnTo>
                    <a:pt x="106845" y="71018"/>
                  </a:lnTo>
                  <a:lnTo>
                    <a:pt x="109181" y="69964"/>
                  </a:lnTo>
                  <a:lnTo>
                    <a:pt x="122110" y="71069"/>
                  </a:lnTo>
                  <a:lnTo>
                    <a:pt x="124218" y="69964"/>
                  </a:lnTo>
                  <a:lnTo>
                    <a:pt x="126949" y="68541"/>
                  </a:lnTo>
                  <a:lnTo>
                    <a:pt x="127990" y="67983"/>
                  </a:lnTo>
                  <a:lnTo>
                    <a:pt x="129438" y="64147"/>
                  </a:lnTo>
                  <a:lnTo>
                    <a:pt x="129463" y="61785"/>
                  </a:lnTo>
                  <a:close/>
                </a:path>
                <a:path w="156210" h="97790">
                  <a:moveTo>
                    <a:pt x="155714" y="5283"/>
                  </a:moveTo>
                  <a:lnTo>
                    <a:pt x="155232" y="0"/>
                  </a:lnTo>
                  <a:lnTo>
                    <a:pt x="137668" y="9588"/>
                  </a:lnTo>
                  <a:lnTo>
                    <a:pt x="120777" y="15976"/>
                  </a:lnTo>
                  <a:lnTo>
                    <a:pt x="86080" y="22212"/>
                  </a:lnTo>
                  <a:lnTo>
                    <a:pt x="112712" y="22212"/>
                  </a:lnTo>
                  <a:lnTo>
                    <a:pt x="120230" y="20688"/>
                  </a:lnTo>
                  <a:lnTo>
                    <a:pt x="133070" y="17183"/>
                  </a:lnTo>
                  <a:lnTo>
                    <a:pt x="137795" y="15646"/>
                  </a:lnTo>
                  <a:lnTo>
                    <a:pt x="155714" y="5283"/>
                  </a:lnTo>
                  <a:close/>
                </a:path>
              </a:pathLst>
            </a:custGeom>
            <a:solidFill>
              <a:srgbClr val="FAC6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16">
              <a:extLst>
                <a:ext uri="{FF2B5EF4-FFF2-40B4-BE49-F238E27FC236}">
                  <a16:creationId xmlns:a16="http://schemas.microsoft.com/office/drawing/2014/main" id="{B1279B92-DA67-4134-AE0C-BE0AD32F19B4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573959" y="1138300"/>
              <a:ext cx="6642" cy="2565"/>
            </a:xfrm>
            <a:prstGeom prst="rect">
              <a:avLst/>
            </a:prstGeom>
          </p:spPr>
        </p:pic>
        <p:pic>
          <p:nvPicPr>
            <p:cNvPr id="55" name="object 17">
              <a:extLst>
                <a:ext uri="{FF2B5EF4-FFF2-40B4-BE49-F238E27FC236}">
                  <a16:creationId xmlns:a16="http://schemas.microsoft.com/office/drawing/2014/main" id="{65906B94-1389-1DDF-92A0-89B936BC64CF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556455" y="1083891"/>
              <a:ext cx="76104" cy="82643"/>
            </a:xfrm>
            <a:prstGeom prst="rect">
              <a:avLst/>
            </a:prstGeom>
          </p:spPr>
        </p:pic>
        <p:pic>
          <p:nvPicPr>
            <p:cNvPr id="56" name="object 18">
              <a:extLst>
                <a:ext uri="{FF2B5EF4-FFF2-40B4-BE49-F238E27FC236}">
                  <a16:creationId xmlns:a16="http://schemas.microsoft.com/office/drawing/2014/main" id="{DB07808D-52F8-8DE5-2CC5-5D20B395F143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565742" y="1137170"/>
              <a:ext cx="29248" cy="15773"/>
            </a:xfrm>
            <a:prstGeom prst="rect">
              <a:avLst/>
            </a:prstGeom>
          </p:spPr>
        </p:pic>
        <p:pic>
          <p:nvPicPr>
            <p:cNvPr id="57" name="object 19">
              <a:extLst>
                <a:ext uri="{FF2B5EF4-FFF2-40B4-BE49-F238E27FC236}">
                  <a16:creationId xmlns:a16="http://schemas.microsoft.com/office/drawing/2014/main" id="{988CA873-70EC-665C-CA14-E0B296352E01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543159" y="1040348"/>
              <a:ext cx="314471" cy="127342"/>
            </a:xfrm>
            <a:prstGeom prst="rect">
              <a:avLst/>
            </a:prstGeom>
          </p:spPr>
        </p:pic>
        <p:pic>
          <p:nvPicPr>
            <p:cNvPr id="58" name="object 20">
              <a:extLst>
                <a:ext uri="{FF2B5EF4-FFF2-40B4-BE49-F238E27FC236}">
                  <a16:creationId xmlns:a16="http://schemas.microsoft.com/office/drawing/2014/main" id="{CD0743B2-511B-80D0-BBEB-6A1DEB1A56BD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33345" y="693369"/>
              <a:ext cx="33858" cy="6921"/>
            </a:xfrm>
            <a:prstGeom prst="rect">
              <a:avLst/>
            </a:prstGeom>
          </p:spPr>
        </p:pic>
        <p:sp>
          <p:nvSpPr>
            <p:cNvPr id="59" name="object 21">
              <a:extLst>
                <a:ext uri="{FF2B5EF4-FFF2-40B4-BE49-F238E27FC236}">
                  <a16:creationId xmlns:a16="http://schemas.microsoft.com/office/drawing/2014/main" id="{5B803722-519C-A1DA-0FA1-23EE423F21FA}"/>
                </a:ext>
              </a:extLst>
            </p:cNvPr>
            <p:cNvSpPr/>
            <p:nvPr/>
          </p:nvSpPr>
          <p:spPr>
            <a:xfrm>
              <a:off x="2375940" y="654591"/>
              <a:ext cx="37465" cy="31750"/>
            </a:xfrm>
            <a:custGeom>
              <a:avLst/>
              <a:gdLst/>
              <a:ahLst/>
              <a:cxnLst/>
              <a:rect l="l" t="t" r="r" b="b"/>
              <a:pathLst>
                <a:path w="37464" h="31750">
                  <a:moveTo>
                    <a:pt x="15100" y="0"/>
                  </a:moveTo>
                  <a:lnTo>
                    <a:pt x="14376" y="177"/>
                  </a:lnTo>
                  <a:lnTo>
                    <a:pt x="14040" y="533"/>
                  </a:lnTo>
                  <a:lnTo>
                    <a:pt x="13995" y="2082"/>
                  </a:lnTo>
                  <a:lnTo>
                    <a:pt x="14096" y="2387"/>
                  </a:lnTo>
                  <a:lnTo>
                    <a:pt x="14414" y="15824"/>
                  </a:lnTo>
                  <a:lnTo>
                    <a:pt x="4038" y="20459"/>
                  </a:lnTo>
                  <a:lnTo>
                    <a:pt x="1676" y="21399"/>
                  </a:lnTo>
                  <a:lnTo>
                    <a:pt x="419" y="21717"/>
                  </a:lnTo>
                  <a:lnTo>
                    <a:pt x="0" y="21755"/>
                  </a:lnTo>
                  <a:lnTo>
                    <a:pt x="2971" y="22898"/>
                  </a:lnTo>
                  <a:lnTo>
                    <a:pt x="11582" y="26377"/>
                  </a:lnTo>
                  <a:lnTo>
                    <a:pt x="18745" y="31203"/>
                  </a:lnTo>
                  <a:lnTo>
                    <a:pt x="29286" y="30454"/>
                  </a:lnTo>
                  <a:lnTo>
                    <a:pt x="36804" y="17792"/>
                  </a:lnTo>
                  <a:lnTo>
                    <a:pt x="37020" y="17500"/>
                  </a:lnTo>
                  <a:lnTo>
                    <a:pt x="37325" y="16992"/>
                  </a:lnTo>
                  <a:lnTo>
                    <a:pt x="35890" y="14020"/>
                  </a:lnTo>
                  <a:lnTo>
                    <a:pt x="35255" y="12192"/>
                  </a:lnTo>
                  <a:lnTo>
                    <a:pt x="35090" y="11798"/>
                  </a:lnTo>
                  <a:lnTo>
                    <a:pt x="29946" y="3937"/>
                  </a:lnTo>
                  <a:lnTo>
                    <a:pt x="21666" y="1346"/>
                  </a:lnTo>
                  <a:lnTo>
                    <a:pt x="18046" y="533"/>
                  </a:lnTo>
                  <a:lnTo>
                    <a:pt x="15100" y="0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22">
              <a:extLst>
                <a:ext uri="{FF2B5EF4-FFF2-40B4-BE49-F238E27FC236}">
                  <a16:creationId xmlns:a16="http://schemas.microsoft.com/office/drawing/2014/main" id="{E31DAF71-99E7-3FD4-A02A-804849FF0747}"/>
                </a:ext>
              </a:extLst>
            </p:cNvPr>
            <p:cNvSpPr/>
            <p:nvPr/>
          </p:nvSpPr>
          <p:spPr>
            <a:xfrm>
              <a:off x="2365904" y="642910"/>
              <a:ext cx="99695" cy="56515"/>
            </a:xfrm>
            <a:custGeom>
              <a:avLst/>
              <a:gdLst/>
              <a:ahLst/>
              <a:cxnLst/>
              <a:rect l="l" t="t" r="r" b="b"/>
              <a:pathLst>
                <a:path w="99694" h="56515">
                  <a:moveTo>
                    <a:pt x="74412" y="28244"/>
                  </a:moveTo>
                  <a:lnTo>
                    <a:pt x="47536" y="28244"/>
                  </a:lnTo>
                  <a:lnTo>
                    <a:pt x="48152" y="29870"/>
                  </a:lnTo>
                  <a:lnTo>
                    <a:pt x="48641" y="31584"/>
                  </a:lnTo>
                  <a:lnTo>
                    <a:pt x="70167" y="54635"/>
                  </a:lnTo>
                  <a:lnTo>
                    <a:pt x="73079" y="55276"/>
                  </a:lnTo>
                  <a:lnTo>
                    <a:pt x="80146" y="55954"/>
                  </a:lnTo>
                  <a:lnTo>
                    <a:pt x="89418" y="55077"/>
                  </a:lnTo>
                  <a:lnTo>
                    <a:pt x="94132" y="53149"/>
                  </a:lnTo>
                  <a:lnTo>
                    <a:pt x="81340" y="53136"/>
                  </a:lnTo>
                  <a:lnTo>
                    <a:pt x="76073" y="52565"/>
                  </a:lnTo>
                  <a:lnTo>
                    <a:pt x="90545" y="52565"/>
                  </a:lnTo>
                  <a:lnTo>
                    <a:pt x="96735" y="48933"/>
                  </a:lnTo>
                  <a:lnTo>
                    <a:pt x="91734" y="47757"/>
                  </a:lnTo>
                  <a:lnTo>
                    <a:pt x="84964" y="43786"/>
                  </a:lnTo>
                  <a:lnTo>
                    <a:pt x="77663" y="35381"/>
                  </a:lnTo>
                  <a:lnTo>
                    <a:pt x="74412" y="28244"/>
                  </a:lnTo>
                  <a:close/>
                </a:path>
                <a:path w="99694" h="56515">
                  <a:moveTo>
                    <a:pt x="69951" y="54597"/>
                  </a:moveTo>
                  <a:lnTo>
                    <a:pt x="70127" y="54635"/>
                  </a:lnTo>
                  <a:lnTo>
                    <a:pt x="69951" y="54597"/>
                  </a:lnTo>
                  <a:close/>
                </a:path>
                <a:path w="99694" h="56515">
                  <a:moveTo>
                    <a:pt x="97497" y="48475"/>
                  </a:moveTo>
                  <a:lnTo>
                    <a:pt x="90233" y="53098"/>
                  </a:lnTo>
                  <a:lnTo>
                    <a:pt x="81534" y="53149"/>
                  </a:lnTo>
                  <a:lnTo>
                    <a:pt x="94132" y="53149"/>
                  </a:lnTo>
                  <a:lnTo>
                    <a:pt x="99161" y="51092"/>
                  </a:lnTo>
                  <a:lnTo>
                    <a:pt x="98501" y="49987"/>
                  </a:lnTo>
                  <a:lnTo>
                    <a:pt x="98107" y="49390"/>
                  </a:lnTo>
                  <a:lnTo>
                    <a:pt x="98686" y="48996"/>
                  </a:lnTo>
                  <a:lnTo>
                    <a:pt x="97840" y="48983"/>
                  </a:lnTo>
                  <a:lnTo>
                    <a:pt x="97497" y="48475"/>
                  </a:lnTo>
                  <a:close/>
                </a:path>
                <a:path w="99694" h="56515">
                  <a:moveTo>
                    <a:pt x="81412" y="53136"/>
                  </a:moveTo>
                  <a:close/>
                </a:path>
                <a:path w="99694" h="56515">
                  <a:moveTo>
                    <a:pt x="90545" y="52565"/>
                  </a:moveTo>
                  <a:lnTo>
                    <a:pt x="76073" y="52565"/>
                  </a:lnTo>
                  <a:lnTo>
                    <a:pt x="81412" y="53136"/>
                  </a:lnTo>
                  <a:lnTo>
                    <a:pt x="89636" y="53098"/>
                  </a:lnTo>
                  <a:lnTo>
                    <a:pt x="90545" y="52565"/>
                  </a:lnTo>
                  <a:close/>
                </a:path>
                <a:path w="99694" h="56515">
                  <a:moveTo>
                    <a:pt x="98742" y="48958"/>
                  </a:moveTo>
                  <a:lnTo>
                    <a:pt x="98412" y="48996"/>
                  </a:lnTo>
                  <a:lnTo>
                    <a:pt x="98686" y="48996"/>
                  </a:lnTo>
                  <a:close/>
                </a:path>
                <a:path w="99694" h="56515">
                  <a:moveTo>
                    <a:pt x="7010" y="14211"/>
                  </a:moveTo>
                  <a:lnTo>
                    <a:pt x="4521" y="14871"/>
                  </a:lnTo>
                  <a:lnTo>
                    <a:pt x="0" y="20078"/>
                  </a:lnTo>
                  <a:lnTo>
                    <a:pt x="1911" y="26708"/>
                  </a:lnTo>
                  <a:lnTo>
                    <a:pt x="2997" y="31102"/>
                  </a:lnTo>
                  <a:lnTo>
                    <a:pt x="8242" y="33731"/>
                  </a:lnTo>
                  <a:lnTo>
                    <a:pt x="10337" y="33705"/>
                  </a:lnTo>
                  <a:lnTo>
                    <a:pt x="12623" y="32727"/>
                  </a:lnTo>
                  <a:lnTo>
                    <a:pt x="18513" y="30568"/>
                  </a:lnTo>
                  <a:lnTo>
                    <a:pt x="8788" y="30568"/>
                  </a:lnTo>
                  <a:lnTo>
                    <a:pt x="6019" y="29184"/>
                  </a:lnTo>
                  <a:lnTo>
                    <a:pt x="5067" y="26708"/>
                  </a:lnTo>
                  <a:lnTo>
                    <a:pt x="4820" y="25717"/>
                  </a:lnTo>
                  <a:lnTo>
                    <a:pt x="4461" y="24523"/>
                  </a:lnTo>
                  <a:lnTo>
                    <a:pt x="3708" y="20497"/>
                  </a:lnTo>
                  <a:lnTo>
                    <a:pt x="6086" y="17767"/>
                  </a:lnTo>
                  <a:lnTo>
                    <a:pt x="7658" y="17424"/>
                  </a:lnTo>
                  <a:lnTo>
                    <a:pt x="15220" y="17424"/>
                  </a:lnTo>
                  <a:lnTo>
                    <a:pt x="15062" y="17399"/>
                  </a:lnTo>
                  <a:lnTo>
                    <a:pt x="13322" y="15595"/>
                  </a:lnTo>
                  <a:lnTo>
                    <a:pt x="10858" y="14859"/>
                  </a:lnTo>
                  <a:lnTo>
                    <a:pt x="10325" y="14719"/>
                  </a:lnTo>
                  <a:lnTo>
                    <a:pt x="7010" y="14211"/>
                  </a:lnTo>
                  <a:close/>
                </a:path>
                <a:path w="99694" h="56515">
                  <a:moveTo>
                    <a:pt x="24131" y="14363"/>
                  </a:moveTo>
                  <a:lnTo>
                    <a:pt x="21056" y="14363"/>
                  </a:lnTo>
                  <a:lnTo>
                    <a:pt x="21132" y="14782"/>
                  </a:lnTo>
                  <a:lnTo>
                    <a:pt x="21131" y="17399"/>
                  </a:lnTo>
                  <a:lnTo>
                    <a:pt x="21348" y="26174"/>
                  </a:lnTo>
                  <a:lnTo>
                    <a:pt x="11493" y="29870"/>
                  </a:lnTo>
                  <a:lnTo>
                    <a:pt x="9982" y="30518"/>
                  </a:lnTo>
                  <a:lnTo>
                    <a:pt x="8788" y="30568"/>
                  </a:lnTo>
                  <a:lnTo>
                    <a:pt x="18513" y="30568"/>
                  </a:lnTo>
                  <a:lnTo>
                    <a:pt x="24472" y="28384"/>
                  </a:lnTo>
                  <a:lnTo>
                    <a:pt x="24131" y="14363"/>
                  </a:lnTo>
                  <a:close/>
                </a:path>
                <a:path w="99694" h="56515">
                  <a:moveTo>
                    <a:pt x="69634" y="11658"/>
                  </a:moveTo>
                  <a:lnTo>
                    <a:pt x="25234" y="11658"/>
                  </a:lnTo>
                  <a:lnTo>
                    <a:pt x="26771" y="11976"/>
                  </a:lnTo>
                  <a:lnTo>
                    <a:pt x="38722" y="13703"/>
                  </a:lnTo>
                  <a:lnTo>
                    <a:pt x="45123" y="23482"/>
                  </a:lnTo>
                  <a:lnTo>
                    <a:pt x="45306" y="23926"/>
                  </a:lnTo>
                  <a:lnTo>
                    <a:pt x="46228" y="26555"/>
                  </a:lnTo>
                  <a:lnTo>
                    <a:pt x="48298" y="30530"/>
                  </a:lnTo>
                  <a:lnTo>
                    <a:pt x="48069" y="29730"/>
                  </a:lnTo>
                  <a:lnTo>
                    <a:pt x="47811" y="28968"/>
                  </a:lnTo>
                  <a:lnTo>
                    <a:pt x="47536" y="28244"/>
                  </a:lnTo>
                  <a:lnTo>
                    <a:pt x="74412" y="28244"/>
                  </a:lnTo>
                  <a:lnTo>
                    <a:pt x="71069" y="20904"/>
                  </a:lnTo>
                  <a:lnTo>
                    <a:pt x="70196" y="12705"/>
                  </a:lnTo>
                  <a:lnTo>
                    <a:pt x="69634" y="11658"/>
                  </a:lnTo>
                  <a:close/>
                </a:path>
                <a:path w="99694" h="56515">
                  <a:moveTo>
                    <a:pt x="17181" y="17729"/>
                  </a:moveTo>
                  <a:lnTo>
                    <a:pt x="9677" y="17729"/>
                  </a:lnTo>
                  <a:lnTo>
                    <a:pt x="9855" y="17767"/>
                  </a:lnTo>
                  <a:lnTo>
                    <a:pt x="10541" y="17970"/>
                  </a:lnTo>
                  <a:lnTo>
                    <a:pt x="12941" y="18986"/>
                  </a:lnTo>
                  <a:lnTo>
                    <a:pt x="13906" y="21513"/>
                  </a:lnTo>
                  <a:lnTo>
                    <a:pt x="13677" y="22580"/>
                  </a:lnTo>
                  <a:lnTo>
                    <a:pt x="13100" y="23482"/>
                  </a:lnTo>
                  <a:lnTo>
                    <a:pt x="12985" y="23926"/>
                  </a:lnTo>
                  <a:lnTo>
                    <a:pt x="13931" y="24523"/>
                  </a:lnTo>
                  <a:lnTo>
                    <a:pt x="13525" y="25044"/>
                  </a:lnTo>
                  <a:lnTo>
                    <a:pt x="13220" y="25349"/>
                  </a:lnTo>
                  <a:lnTo>
                    <a:pt x="17259" y="25717"/>
                  </a:lnTo>
                  <a:lnTo>
                    <a:pt x="18821" y="23926"/>
                  </a:lnTo>
                  <a:lnTo>
                    <a:pt x="20231" y="21450"/>
                  </a:lnTo>
                  <a:lnTo>
                    <a:pt x="20802" y="18110"/>
                  </a:lnTo>
                  <a:lnTo>
                    <a:pt x="18732" y="17945"/>
                  </a:lnTo>
                  <a:lnTo>
                    <a:pt x="17181" y="17729"/>
                  </a:lnTo>
                  <a:close/>
                </a:path>
                <a:path w="99694" h="56515">
                  <a:moveTo>
                    <a:pt x="9761" y="17752"/>
                  </a:moveTo>
                  <a:close/>
                </a:path>
                <a:path w="99694" h="56515">
                  <a:moveTo>
                    <a:pt x="15220" y="17424"/>
                  </a:moveTo>
                  <a:lnTo>
                    <a:pt x="7658" y="17424"/>
                  </a:lnTo>
                  <a:lnTo>
                    <a:pt x="9761" y="17752"/>
                  </a:lnTo>
                  <a:lnTo>
                    <a:pt x="17181" y="17729"/>
                  </a:lnTo>
                  <a:lnTo>
                    <a:pt x="15220" y="17424"/>
                  </a:lnTo>
                  <a:close/>
                </a:path>
                <a:path w="99694" h="56515">
                  <a:moveTo>
                    <a:pt x="21061" y="14579"/>
                  </a:moveTo>
                  <a:lnTo>
                    <a:pt x="21066" y="14782"/>
                  </a:lnTo>
                  <a:lnTo>
                    <a:pt x="21061" y="14579"/>
                  </a:lnTo>
                  <a:close/>
                </a:path>
                <a:path w="99694" h="56515">
                  <a:moveTo>
                    <a:pt x="24879" y="8432"/>
                  </a:moveTo>
                  <a:lnTo>
                    <a:pt x="23025" y="8801"/>
                  </a:lnTo>
                  <a:lnTo>
                    <a:pt x="20430" y="11658"/>
                  </a:lnTo>
                  <a:lnTo>
                    <a:pt x="20309" y="11976"/>
                  </a:lnTo>
                  <a:lnTo>
                    <a:pt x="21061" y="14579"/>
                  </a:lnTo>
                  <a:lnTo>
                    <a:pt x="21056" y="14363"/>
                  </a:lnTo>
                  <a:lnTo>
                    <a:pt x="24131" y="14363"/>
                  </a:lnTo>
                  <a:lnTo>
                    <a:pt x="24019" y="13703"/>
                  </a:lnTo>
                  <a:lnTo>
                    <a:pt x="23939" y="13436"/>
                  </a:lnTo>
                  <a:lnTo>
                    <a:pt x="23837" y="12471"/>
                  </a:lnTo>
                  <a:lnTo>
                    <a:pt x="24422" y="11836"/>
                  </a:lnTo>
                  <a:lnTo>
                    <a:pt x="25234" y="11658"/>
                  </a:lnTo>
                  <a:lnTo>
                    <a:pt x="69634" y="11658"/>
                  </a:lnTo>
                  <a:lnTo>
                    <a:pt x="68345" y="9258"/>
                  </a:lnTo>
                  <a:lnTo>
                    <a:pt x="28879" y="9258"/>
                  </a:lnTo>
                  <a:lnTo>
                    <a:pt x="27901" y="9042"/>
                  </a:lnTo>
                  <a:lnTo>
                    <a:pt x="27317" y="8953"/>
                  </a:lnTo>
                  <a:lnTo>
                    <a:pt x="24879" y="8432"/>
                  </a:lnTo>
                  <a:close/>
                </a:path>
                <a:path w="99694" h="56515">
                  <a:moveTo>
                    <a:pt x="47332" y="0"/>
                  </a:moveTo>
                  <a:lnTo>
                    <a:pt x="45288" y="1752"/>
                  </a:lnTo>
                  <a:lnTo>
                    <a:pt x="37909" y="6324"/>
                  </a:lnTo>
                  <a:lnTo>
                    <a:pt x="28879" y="9258"/>
                  </a:lnTo>
                  <a:lnTo>
                    <a:pt x="68345" y="9258"/>
                  </a:lnTo>
                  <a:lnTo>
                    <a:pt x="67613" y="7894"/>
                  </a:lnTo>
                  <a:lnTo>
                    <a:pt x="61255" y="4600"/>
                  </a:lnTo>
                  <a:lnTo>
                    <a:pt x="49060" y="952"/>
                  </a:lnTo>
                  <a:lnTo>
                    <a:pt x="47332" y="0"/>
                  </a:lnTo>
                  <a:close/>
                </a:path>
              </a:pathLst>
            </a:custGeom>
            <a:solidFill>
              <a:srgbClr val="9DD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23">
              <a:extLst>
                <a:ext uri="{FF2B5EF4-FFF2-40B4-BE49-F238E27FC236}">
                  <a16:creationId xmlns:a16="http://schemas.microsoft.com/office/drawing/2014/main" id="{65315CAE-6486-E01F-34F2-BBF485F0B198}"/>
                </a:ext>
              </a:extLst>
            </p:cNvPr>
            <p:cNvSpPr/>
            <p:nvPr/>
          </p:nvSpPr>
          <p:spPr>
            <a:xfrm>
              <a:off x="2369654" y="660501"/>
              <a:ext cx="16510" cy="15875"/>
            </a:xfrm>
            <a:custGeom>
              <a:avLst/>
              <a:gdLst/>
              <a:ahLst/>
              <a:cxnLst/>
              <a:rect l="l" t="t" r="r" b="b"/>
              <a:pathLst>
                <a:path w="16510" h="15875">
                  <a:moveTo>
                    <a:pt x="13589" y="8026"/>
                  </a:moveTo>
                  <a:lnTo>
                    <a:pt x="12687" y="7912"/>
                  </a:lnTo>
                  <a:lnTo>
                    <a:pt x="11772" y="7797"/>
                  </a:lnTo>
                  <a:lnTo>
                    <a:pt x="11455" y="7759"/>
                  </a:lnTo>
                  <a:lnTo>
                    <a:pt x="10401" y="7632"/>
                  </a:lnTo>
                  <a:lnTo>
                    <a:pt x="10680" y="7264"/>
                  </a:lnTo>
                  <a:lnTo>
                    <a:pt x="9105" y="6261"/>
                  </a:lnTo>
                  <a:lnTo>
                    <a:pt x="9918" y="4991"/>
                  </a:lnTo>
                  <a:lnTo>
                    <a:pt x="10147" y="3924"/>
                  </a:lnTo>
                  <a:lnTo>
                    <a:pt x="9182" y="1397"/>
                  </a:lnTo>
                  <a:lnTo>
                    <a:pt x="6781" y="393"/>
                  </a:lnTo>
                  <a:lnTo>
                    <a:pt x="5842" y="139"/>
                  </a:lnTo>
                  <a:lnTo>
                    <a:pt x="5003" y="12"/>
                  </a:lnTo>
                  <a:lnTo>
                    <a:pt x="4076" y="0"/>
                  </a:lnTo>
                  <a:lnTo>
                    <a:pt x="3251" y="177"/>
                  </a:lnTo>
                  <a:lnTo>
                    <a:pt x="2527" y="482"/>
                  </a:lnTo>
                  <a:lnTo>
                    <a:pt x="1879" y="876"/>
                  </a:lnTo>
                  <a:lnTo>
                    <a:pt x="1346" y="1320"/>
                  </a:lnTo>
                  <a:lnTo>
                    <a:pt x="0" y="3187"/>
                  </a:lnTo>
                  <a:lnTo>
                    <a:pt x="685" y="6858"/>
                  </a:lnTo>
                  <a:lnTo>
                    <a:pt x="1092" y="8229"/>
                  </a:lnTo>
                  <a:lnTo>
                    <a:pt x="1308" y="9118"/>
                  </a:lnTo>
                  <a:lnTo>
                    <a:pt x="2260" y="11595"/>
                  </a:lnTo>
                  <a:lnTo>
                    <a:pt x="5041" y="12979"/>
                  </a:lnTo>
                  <a:lnTo>
                    <a:pt x="6223" y="12928"/>
                  </a:lnTo>
                  <a:lnTo>
                    <a:pt x="7962" y="12192"/>
                  </a:lnTo>
                  <a:lnTo>
                    <a:pt x="10998" y="11061"/>
                  </a:lnTo>
                  <a:lnTo>
                    <a:pt x="13589" y="8026"/>
                  </a:lnTo>
                  <a:close/>
                </a:path>
                <a:path w="16510" h="15875">
                  <a:moveTo>
                    <a:pt x="16040" y="9829"/>
                  </a:moveTo>
                  <a:lnTo>
                    <a:pt x="12788" y="13703"/>
                  </a:lnTo>
                  <a:lnTo>
                    <a:pt x="8877" y="15138"/>
                  </a:lnTo>
                  <a:lnTo>
                    <a:pt x="8255" y="15405"/>
                  </a:lnTo>
                  <a:lnTo>
                    <a:pt x="7658" y="15595"/>
                  </a:lnTo>
                  <a:lnTo>
                    <a:pt x="7073" y="15722"/>
                  </a:lnTo>
                  <a:lnTo>
                    <a:pt x="10972" y="15773"/>
                  </a:lnTo>
                  <a:lnTo>
                    <a:pt x="14427" y="11950"/>
                  </a:lnTo>
                  <a:lnTo>
                    <a:pt x="16040" y="9829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2" name="object 24">
              <a:extLst>
                <a:ext uri="{FF2B5EF4-FFF2-40B4-BE49-F238E27FC236}">
                  <a16:creationId xmlns:a16="http://schemas.microsoft.com/office/drawing/2014/main" id="{D3552C64-1139-28E3-92E7-6189A72BAFBE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01646" y="666851"/>
              <a:ext cx="12280" cy="12776"/>
            </a:xfrm>
            <a:prstGeom prst="rect">
              <a:avLst/>
            </a:prstGeom>
          </p:spPr>
        </p:pic>
        <p:pic>
          <p:nvPicPr>
            <p:cNvPr id="63" name="object 25">
              <a:extLst>
                <a:ext uri="{FF2B5EF4-FFF2-40B4-BE49-F238E27FC236}">
                  <a16:creationId xmlns:a16="http://schemas.microsoft.com/office/drawing/2014/main" id="{0F89AB17-071C-6813-4291-8907B6A2378A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237415" y="610693"/>
              <a:ext cx="300641" cy="589058"/>
            </a:xfrm>
            <a:prstGeom prst="rect">
              <a:avLst/>
            </a:prstGeom>
          </p:spPr>
        </p:pic>
        <p:pic>
          <p:nvPicPr>
            <p:cNvPr id="64" name="object 26">
              <a:extLst>
                <a:ext uri="{FF2B5EF4-FFF2-40B4-BE49-F238E27FC236}">
                  <a16:creationId xmlns:a16="http://schemas.microsoft.com/office/drawing/2014/main" id="{7B755C44-24A4-2F1A-DEFA-BFE11D40B7F1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505722" y="1138300"/>
              <a:ext cx="6642" cy="2565"/>
            </a:xfrm>
            <a:prstGeom prst="rect">
              <a:avLst/>
            </a:prstGeom>
          </p:spPr>
        </p:pic>
        <p:pic>
          <p:nvPicPr>
            <p:cNvPr id="65" name="object 27">
              <a:extLst>
                <a:ext uri="{FF2B5EF4-FFF2-40B4-BE49-F238E27FC236}">
                  <a16:creationId xmlns:a16="http://schemas.microsoft.com/office/drawing/2014/main" id="{8327032A-DB51-7C9D-EFC4-9385B216F20B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453760" y="1083891"/>
              <a:ext cx="76104" cy="82643"/>
            </a:xfrm>
            <a:prstGeom prst="rect">
              <a:avLst/>
            </a:prstGeom>
          </p:spPr>
        </p:pic>
        <p:pic>
          <p:nvPicPr>
            <p:cNvPr id="66" name="object 28">
              <a:extLst>
                <a:ext uri="{FF2B5EF4-FFF2-40B4-BE49-F238E27FC236}">
                  <a16:creationId xmlns:a16="http://schemas.microsoft.com/office/drawing/2014/main" id="{B5047B7F-4A50-D8D3-FDD4-09CC6A68DF6D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491346" y="1137171"/>
              <a:ext cx="29248" cy="15773"/>
            </a:xfrm>
            <a:prstGeom prst="rect">
              <a:avLst/>
            </a:prstGeom>
          </p:spPr>
        </p:pic>
        <p:sp>
          <p:nvSpPr>
            <p:cNvPr id="67" name="object 29">
              <a:extLst>
                <a:ext uri="{FF2B5EF4-FFF2-40B4-BE49-F238E27FC236}">
                  <a16:creationId xmlns:a16="http://schemas.microsoft.com/office/drawing/2014/main" id="{5B908974-2305-AE19-CA41-B8561C41DC61}"/>
                </a:ext>
              </a:extLst>
            </p:cNvPr>
            <p:cNvSpPr/>
            <p:nvPr/>
          </p:nvSpPr>
          <p:spPr>
            <a:xfrm>
              <a:off x="2532797" y="546162"/>
              <a:ext cx="20955" cy="20320"/>
            </a:xfrm>
            <a:custGeom>
              <a:avLst/>
              <a:gdLst/>
              <a:ahLst/>
              <a:cxnLst/>
              <a:rect l="l" t="t" r="r" b="b"/>
              <a:pathLst>
                <a:path w="20955" h="20320">
                  <a:moveTo>
                    <a:pt x="16090" y="0"/>
                  </a:moveTo>
                  <a:lnTo>
                    <a:pt x="10363" y="0"/>
                  </a:lnTo>
                  <a:lnTo>
                    <a:pt x="4635" y="0"/>
                  </a:lnTo>
                  <a:lnTo>
                    <a:pt x="0" y="4533"/>
                  </a:lnTo>
                  <a:lnTo>
                    <a:pt x="0" y="15697"/>
                  </a:lnTo>
                  <a:lnTo>
                    <a:pt x="4635" y="20231"/>
                  </a:lnTo>
                  <a:lnTo>
                    <a:pt x="16090" y="20231"/>
                  </a:lnTo>
                  <a:lnTo>
                    <a:pt x="20726" y="15697"/>
                  </a:lnTo>
                  <a:lnTo>
                    <a:pt x="20726" y="4533"/>
                  </a:lnTo>
                  <a:lnTo>
                    <a:pt x="16090" y="0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30">
              <a:extLst>
                <a:ext uri="{FF2B5EF4-FFF2-40B4-BE49-F238E27FC236}">
                  <a16:creationId xmlns:a16="http://schemas.microsoft.com/office/drawing/2014/main" id="{3B4EA6B9-0C1D-5220-05CC-4393F95AFCE8}"/>
                </a:ext>
              </a:extLst>
            </p:cNvPr>
            <p:cNvSpPr/>
            <p:nvPr/>
          </p:nvSpPr>
          <p:spPr>
            <a:xfrm>
              <a:off x="2422779" y="551598"/>
              <a:ext cx="128905" cy="86995"/>
            </a:xfrm>
            <a:custGeom>
              <a:avLst/>
              <a:gdLst/>
              <a:ahLst/>
              <a:cxnLst/>
              <a:rect l="l" t="t" r="r" b="b"/>
              <a:pathLst>
                <a:path w="128905" h="86995">
                  <a:moveTo>
                    <a:pt x="9779" y="84848"/>
                  </a:moveTo>
                  <a:lnTo>
                    <a:pt x="6121" y="70827"/>
                  </a:lnTo>
                  <a:lnTo>
                    <a:pt x="4025" y="69240"/>
                  </a:lnTo>
                  <a:lnTo>
                    <a:pt x="1981" y="67500"/>
                  </a:lnTo>
                  <a:lnTo>
                    <a:pt x="0" y="65570"/>
                  </a:lnTo>
                  <a:lnTo>
                    <a:pt x="2451" y="82880"/>
                  </a:lnTo>
                  <a:lnTo>
                    <a:pt x="9779" y="84848"/>
                  </a:lnTo>
                  <a:close/>
                </a:path>
                <a:path w="128905" h="86995">
                  <a:moveTo>
                    <a:pt x="24650" y="86410"/>
                  </a:moveTo>
                  <a:lnTo>
                    <a:pt x="23406" y="84480"/>
                  </a:lnTo>
                  <a:lnTo>
                    <a:pt x="21894" y="82042"/>
                  </a:lnTo>
                  <a:lnTo>
                    <a:pt x="20256" y="79222"/>
                  </a:lnTo>
                  <a:lnTo>
                    <a:pt x="15798" y="77216"/>
                  </a:lnTo>
                  <a:lnTo>
                    <a:pt x="11290" y="74650"/>
                  </a:lnTo>
                  <a:lnTo>
                    <a:pt x="6959" y="71450"/>
                  </a:lnTo>
                  <a:lnTo>
                    <a:pt x="7823" y="73469"/>
                  </a:lnTo>
                  <a:lnTo>
                    <a:pt x="22682" y="86194"/>
                  </a:lnTo>
                  <a:lnTo>
                    <a:pt x="24650" y="86410"/>
                  </a:lnTo>
                  <a:close/>
                </a:path>
                <a:path w="128905" h="86995">
                  <a:moveTo>
                    <a:pt x="125171" y="2095"/>
                  </a:moveTo>
                  <a:lnTo>
                    <a:pt x="123024" y="0"/>
                  </a:lnTo>
                  <a:lnTo>
                    <a:pt x="120370" y="0"/>
                  </a:lnTo>
                  <a:lnTo>
                    <a:pt x="117716" y="0"/>
                  </a:lnTo>
                  <a:lnTo>
                    <a:pt x="115570" y="2095"/>
                  </a:lnTo>
                  <a:lnTo>
                    <a:pt x="115570" y="7277"/>
                  </a:lnTo>
                  <a:lnTo>
                    <a:pt x="117716" y="9372"/>
                  </a:lnTo>
                  <a:lnTo>
                    <a:pt x="123024" y="9372"/>
                  </a:lnTo>
                  <a:lnTo>
                    <a:pt x="125171" y="7277"/>
                  </a:lnTo>
                  <a:lnTo>
                    <a:pt x="125171" y="2095"/>
                  </a:lnTo>
                  <a:close/>
                </a:path>
                <a:path w="128905" h="86995">
                  <a:moveTo>
                    <a:pt x="128663" y="23241"/>
                  </a:moveTo>
                  <a:lnTo>
                    <a:pt x="126123" y="24320"/>
                  </a:lnTo>
                  <a:lnTo>
                    <a:pt x="123329" y="24917"/>
                  </a:lnTo>
                  <a:lnTo>
                    <a:pt x="117551" y="24917"/>
                  </a:lnTo>
                  <a:lnTo>
                    <a:pt x="114858" y="24371"/>
                  </a:lnTo>
                  <a:lnTo>
                    <a:pt x="112407" y="23368"/>
                  </a:lnTo>
                  <a:lnTo>
                    <a:pt x="112839" y="34937"/>
                  </a:lnTo>
                  <a:lnTo>
                    <a:pt x="113563" y="58127"/>
                  </a:lnTo>
                  <a:lnTo>
                    <a:pt x="115404" y="57962"/>
                  </a:lnTo>
                  <a:lnTo>
                    <a:pt x="115125" y="56908"/>
                  </a:lnTo>
                  <a:lnTo>
                    <a:pt x="115100" y="56781"/>
                  </a:lnTo>
                  <a:lnTo>
                    <a:pt x="114833" y="56908"/>
                  </a:lnTo>
                  <a:lnTo>
                    <a:pt x="115087" y="56743"/>
                  </a:lnTo>
                  <a:lnTo>
                    <a:pt x="120345" y="54406"/>
                  </a:lnTo>
                  <a:lnTo>
                    <a:pt x="125056" y="55943"/>
                  </a:lnTo>
                  <a:lnTo>
                    <a:pt x="126682" y="56629"/>
                  </a:lnTo>
                  <a:lnTo>
                    <a:pt x="126923" y="54406"/>
                  </a:lnTo>
                  <a:lnTo>
                    <a:pt x="127622" y="47929"/>
                  </a:lnTo>
                  <a:lnTo>
                    <a:pt x="128206" y="40068"/>
                  </a:lnTo>
                  <a:lnTo>
                    <a:pt x="128536" y="32131"/>
                  </a:lnTo>
                  <a:lnTo>
                    <a:pt x="128638" y="24917"/>
                  </a:lnTo>
                  <a:lnTo>
                    <a:pt x="128663" y="23241"/>
                  </a:lnTo>
                  <a:close/>
                </a:path>
              </a:pathLst>
            </a:custGeom>
            <a:solidFill>
              <a:srgbClr val="FAC6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31">
              <a:extLst>
                <a:ext uri="{FF2B5EF4-FFF2-40B4-BE49-F238E27FC236}">
                  <a16:creationId xmlns:a16="http://schemas.microsoft.com/office/drawing/2014/main" id="{29599B90-AD0E-CB89-6289-1B2DA3B2CC9A}"/>
                </a:ext>
              </a:extLst>
            </p:cNvPr>
            <p:cNvSpPr/>
            <p:nvPr/>
          </p:nvSpPr>
          <p:spPr>
            <a:xfrm>
              <a:off x="2539644" y="579589"/>
              <a:ext cx="8255" cy="19685"/>
            </a:xfrm>
            <a:custGeom>
              <a:avLst/>
              <a:gdLst/>
              <a:ahLst/>
              <a:cxnLst/>
              <a:rect l="l" t="t" r="r" b="b"/>
              <a:pathLst>
                <a:path w="8255" h="19684">
                  <a:moveTo>
                    <a:pt x="7531" y="5448"/>
                  </a:moveTo>
                  <a:lnTo>
                    <a:pt x="6858" y="4419"/>
                  </a:lnTo>
                  <a:lnTo>
                    <a:pt x="7264" y="3098"/>
                  </a:lnTo>
                  <a:lnTo>
                    <a:pt x="6794" y="1689"/>
                  </a:lnTo>
                  <a:lnTo>
                    <a:pt x="4076" y="0"/>
                  </a:lnTo>
                  <a:lnTo>
                    <a:pt x="1955" y="495"/>
                  </a:lnTo>
                  <a:lnTo>
                    <a:pt x="25" y="3175"/>
                  </a:lnTo>
                  <a:lnTo>
                    <a:pt x="0" y="4597"/>
                  </a:lnTo>
                  <a:lnTo>
                    <a:pt x="673" y="5626"/>
                  </a:lnTo>
                  <a:lnTo>
                    <a:pt x="266" y="6946"/>
                  </a:lnTo>
                  <a:lnTo>
                    <a:pt x="736" y="8356"/>
                  </a:lnTo>
                  <a:lnTo>
                    <a:pt x="2082" y="9194"/>
                  </a:lnTo>
                  <a:lnTo>
                    <a:pt x="2400" y="9334"/>
                  </a:lnTo>
                  <a:lnTo>
                    <a:pt x="3289" y="8953"/>
                  </a:lnTo>
                  <a:lnTo>
                    <a:pt x="4305" y="8902"/>
                  </a:lnTo>
                  <a:lnTo>
                    <a:pt x="5194" y="9245"/>
                  </a:lnTo>
                  <a:lnTo>
                    <a:pt x="5765" y="8978"/>
                  </a:lnTo>
                  <a:lnTo>
                    <a:pt x="6286" y="8559"/>
                  </a:lnTo>
                  <a:lnTo>
                    <a:pt x="7505" y="6870"/>
                  </a:lnTo>
                  <a:lnTo>
                    <a:pt x="7531" y="5448"/>
                  </a:lnTo>
                  <a:close/>
                </a:path>
                <a:path w="8255" h="19684">
                  <a:moveTo>
                    <a:pt x="8255" y="15976"/>
                  </a:moveTo>
                  <a:lnTo>
                    <a:pt x="8140" y="14224"/>
                  </a:lnTo>
                  <a:lnTo>
                    <a:pt x="7086" y="13131"/>
                  </a:lnTo>
                  <a:lnTo>
                    <a:pt x="6972" y="13512"/>
                  </a:lnTo>
                  <a:lnTo>
                    <a:pt x="6794" y="13893"/>
                  </a:lnTo>
                  <a:lnTo>
                    <a:pt x="5384" y="15862"/>
                  </a:lnTo>
                  <a:lnTo>
                    <a:pt x="3149" y="16370"/>
                  </a:lnTo>
                  <a:lnTo>
                    <a:pt x="1320" y="15240"/>
                  </a:lnTo>
                  <a:lnTo>
                    <a:pt x="1117" y="15074"/>
                  </a:lnTo>
                  <a:lnTo>
                    <a:pt x="939" y="14884"/>
                  </a:lnTo>
                  <a:lnTo>
                    <a:pt x="533" y="16256"/>
                  </a:lnTo>
                  <a:lnTo>
                    <a:pt x="1028" y="17729"/>
                  </a:lnTo>
                  <a:lnTo>
                    <a:pt x="3873" y="19481"/>
                  </a:lnTo>
                  <a:lnTo>
                    <a:pt x="6096" y="18973"/>
                  </a:lnTo>
                  <a:lnTo>
                    <a:pt x="8255" y="15976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32">
              <a:extLst>
                <a:ext uri="{FF2B5EF4-FFF2-40B4-BE49-F238E27FC236}">
                  <a16:creationId xmlns:a16="http://schemas.microsoft.com/office/drawing/2014/main" id="{C0761E03-75D8-D6A6-8D00-584FE44B48D6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228689" y="696067"/>
              <a:ext cx="477389" cy="471623"/>
            </a:xfrm>
            <a:prstGeom prst="rect">
              <a:avLst/>
            </a:prstGeom>
          </p:spPr>
        </p:pic>
        <p:sp>
          <p:nvSpPr>
            <p:cNvPr id="71" name="object 33">
              <a:extLst>
                <a:ext uri="{FF2B5EF4-FFF2-40B4-BE49-F238E27FC236}">
                  <a16:creationId xmlns:a16="http://schemas.microsoft.com/office/drawing/2014/main" id="{096F8F6A-F2C2-C0FF-D925-164007B8301E}"/>
                </a:ext>
              </a:extLst>
            </p:cNvPr>
            <p:cNvSpPr/>
            <p:nvPr/>
          </p:nvSpPr>
          <p:spPr>
            <a:xfrm>
              <a:off x="2539250" y="588111"/>
              <a:ext cx="8890" cy="19685"/>
            </a:xfrm>
            <a:custGeom>
              <a:avLst/>
              <a:gdLst/>
              <a:ahLst/>
              <a:cxnLst/>
              <a:rect l="l" t="t" r="r" b="b"/>
              <a:pathLst>
                <a:path w="8889" h="19684">
                  <a:moveTo>
                    <a:pt x="8089" y="4089"/>
                  </a:moveTo>
                  <a:lnTo>
                    <a:pt x="7747" y="1981"/>
                  </a:lnTo>
                  <a:lnTo>
                    <a:pt x="6146" y="990"/>
                  </a:lnTo>
                  <a:lnTo>
                    <a:pt x="4546" y="0"/>
                  </a:lnTo>
                  <a:lnTo>
                    <a:pt x="2311" y="508"/>
                  </a:lnTo>
                  <a:lnTo>
                    <a:pt x="0" y="3746"/>
                  </a:lnTo>
                  <a:lnTo>
                    <a:pt x="342" y="5867"/>
                  </a:lnTo>
                  <a:lnTo>
                    <a:pt x="3543" y="7835"/>
                  </a:lnTo>
                  <a:lnTo>
                    <a:pt x="5778" y="7327"/>
                  </a:lnTo>
                  <a:lnTo>
                    <a:pt x="8089" y="4089"/>
                  </a:lnTo>
                  <a:close/>
                </a:path>
                <a:path w="8889" h="19684">
                  <a:moveTo>
                    <a:pt x="8356" y="16090"/>
                  </a:moveTo>
                  <a:lnTo>
                    <a:pt x="7696" y="14960"/>
                  </a:lnTo>
                  <a:lnTo>
                    <a:pt x="8064" y="13550"/>
                  </a:lnTo>
                  <a:lnTo>
                    <a:pt x="7543" y="12065"/>
                  </a:lnTo>
                  <a:lnTo>
                    <a:pt x="4597" y="10236"/>
                  </a:lnTo>
                  <a:lnTo>
                    <a:pt x="2247" y="10769"/>
                  </a:lnTo>
                  <a:lnTo>
                    <a:pt x="152" y="13690"/>
                  </a:lnTo>
                  <a:lnTo>
                    <a:pt x="101" y="15189"/>
                  </a:lnTo>
                  <a:lnTo>
                    <a:pt x="762" y="16306"/>
                  </a:lnTo>
                  <a:lnTo>
                    <a:pt x="482" y="17399"/>
                  </a:lnTo>
                  <a:lnTo>
                    <a:pt x="723" y="18542"/>
                  </a:lnTo>
                  <a:lnTo>
                    <a:pt x="1435" y="19367"/>
                  </a:lnTo>
                  <a:lnTo>
                    <a:pt x="3594" y="18884"/>
                  </a:lnTo>
                  <a:lnTo>
                    <a:pt x="5537" y="18961"/>
                  </a:lnTo>
                  <a:lnTo>
                    <a:pt x="7086" y="19227"/>
                  </a:lnTo>
                  <a:lnTo>
                    <a:pt x="7366" y="18884"/>
                  </a:lnTo>
                  <a:lnTo>
                    <a:pt x="8305" y="17576"/>
                  </a:lnTo>
                  <a:lnTo>
                    <a:pt x="8356" y="16306"/>
                  </a:lnTo>
                  <a:lnTo>
                    <a:pt x="8356" y="16090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2" name="object 34">
            <a:extLst>
              <a:ext uri="{FF2B5EF4-FFF2-40B4-BE49-F238E27FC236}">
                <a16:creationId xmlns:a16="http://schemas.microsoft.com/office/drawing/2014/main" id="{557AAE29-8554-943A-F4C2-0FE574F12907}"/>
              </a:ext>
            </a:extLst>
          </p:cNvPr>
          <p:cNvSpPr txBox="1"/>
          <p:nvPr/>
        </p:nvSpPr>
        <p:spPr>
          <a:xfrm>
            <a:off x="1339174" y="751129"/>
            <a:ext cx="2285697" cy="452047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ts val="1060"/>
              </a:lnSpc>
              <a:spcBef>
                <a:spcPts val="225"/>
              </a:spcBef>
            </a:pP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</a:t>
            </a:r>
            <a:r>
              <a:rPr sz="1200" spc="135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экономического </a:t>
            </a: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</a:t>
            </a:r>
            <a:r>
              <a:rPr sz="1200" spc="5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sz="1200" spc="5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инвестиций </a:t>
            </a: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Самарской</a:t>
            </a:r>
            <a:r>
              <a:rPr sz="1200" spc="105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области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object 5">
            <a:extLst>
              <a:ext uri="{FF2B5EF4-FFF2-40B4-BE49-F238E27FC236}">
                <a16:creationId xmlns:a16="http://schemas.microsoft.com/office/drawing/2014/main" id="{A990A578-09AB-EEBF-439B-205F69632BEB}"/>
              </a:ext>
            </a:extLst>
          </p:cNvPr>
          <p:cNvSpPr txBox="1"/>
          <p:nvPr/>
        </p:nvSpPr>
        <p:spPr>
          <a:xfrm>
            <a:off x="553157" y="5932895"/>
            <a:ext cx="5777865" cy="323165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12700" marR="5080">
              <a:spcBef>
                <a:spcPts val="600"/>
              </a:spcBef>
            </a:pPr>
            <a:r>
              <a:rPr lang="ru-RU" sz="1600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2026</a:t>
            </a:r>
          </a:p>
        </p:txBody>
      </p:sp>
      <p:sp>
        <p:nvSpPr>
          <p:cNvPr id="111" name="object 34">
            <a:extLst>
              <a:ext uri="{FF2B5EF4-FFF2-40B4-BE49-F238E27FC236}">
                <a16:creationId xmlns:a16="http://schemas.microsoft.com/office/drawing/2014/main" id="{F130C793-6816-D141-4EDD-CFC5766CBD31}"/>
              </a:ext>
            </a:extLst>
          </p:cNvPr>
          <p:cNvSpPr txBox="1"/>
          <p:nvPr/>
        </p:nvSpPr>
        <p:spPr>
          <a:xfrm>
            <a:off x="5767045" y="743783"/>
            <a:ext cx="1957425" cy="398186"/>
          </a:xfrm>
          <a:prstGeom prst="rect">
            <a:avLst/>
          </a:prstGeom>
        </p:spPr>
        <p:txBody>
          <a:bodyPr vert="horz" wrap="square" lIns="0" tIns="28575" rIns="0" bIns="0" rtlCol="0" anchor="ctr">
            <a:spAutoFit/>
          </a:bodyPr>
          <a:lstStyle/>
          <a:p>
            <a:pPr marL="12700" marR="5080">
              <a:spcBef>
                <a:spcPts val="225"/>
              </a:spcBef>
            </a:pPr>
            <a:r>
              <a:rPr lang="ru-RU" sz="1200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Муниципальный район </a:t>
            </a:r>
            <a:r>
              <a:rPr lang="ru-RU" sz="1200" dirty="0" err="1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Похвистневский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ject 5">
            <a:extLst>
              <a:ext uri="{FF2B5EF4-FFF2-40B4-BE49-F238E27FC236}">
                <a16:creationId xmlns:a16="http://schemas.microsoft.com/office/drawing/2014/main" id="{DB7EF0EE-2585-86E7-EE52-4AA856CDD7A7}"/>
              </a:ext>
            </a:extLst>
          </p:cNvPr>
          <p:cNvSpPr txBox="1"/>
          <p:nvPr/>
        </p:nvSpPr>
        <p:spPr>
          <a:xfrm>
            <a:off x="553157" y="4600960"/>
            <a:ext cx="7086239" cy="1667123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12700" marR="5080">
              <a:lnSpc>
                <a:spcPts val="3120"/>
              </a:lnSpc>
              <a:spcBef>
                <a:spcPts val="600"/>
              </a:spcBef>
            </a:pPr>
            <a:r>
              <a:rPr lang="ru-RU" sz="1600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ИНВЕСТИЦИОННЫЙ УПОЛНОМОЧЕННЫЙ – </a:t>
            </a:r>
            <a:r>
              <a:rPr lang="ru-RU" sz="1600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ДАВЫДЕНКО АЛЕКСАНДР ДМИТРИЕВИЧ, первый заместитель </a:t>
            </a:r>
            <a:r>
              <a:rPr lang="ru-RU" sz="1600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Главы района по экономике и финансам</a:t>
            </a:r>
            <a:r>
              <a:rPr lang="ru-RU" sz="16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8DE40AB-7D05-46D0-B7B0-E35E214E2DAA}"/>
              </a:ext>
            </a:extLst>
          </p:cNvPr>
          <p:cNvSpPr/>
          <p:nvPr/>
        </p:nvSpPr>
        <p:spPr>
          <a:xfrm>
            <a:off x="4583924" y="509130"/>
            <a:ext cx="516590" cy="67001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100" i="1" dirty="0"/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674" y="496442"/>
            <a:ext cx="600969" cy="84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968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8">
            <a:extLst>
              <a:ext uri="{FF2B5EF4-FFF2-40B4-BE49-F238E27FC236}">
                <a16:creationId xmlns:a16="http://schemas.microsoft.com/office/drawing/2014/main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318975" y="233411"/>
            <a:ext cx="8748825" cy="777136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00000"/>
              </a:lnSpc>
              <a:spcBef>
                <a:spcPts val="780"/>
              </a:spcBef>
            </a:pPr>
            <a:r>
              <a:rPr lang="ru-RU" sz="22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ИНВЕСТИЦИОННАЯ АКТИВНОСТЬ И ПРОЕКТЫ</a:t>
            </a:r>
            <a:br>
              <a:rPr lang="ru-RU" sz="22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2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АКТИВНОЙ СТАДИИ РЕАЛИЗАЦИИ</a:t>
            </a:r>
            <a:endParaRPr lang="ru-RU" sz="22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94683" y="6444981"/>
            <a:ext cx="159384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10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68EDA679-45DB-4860-8930-A6EE74C06F23}"/>
              </a:ext>
            </a:extLst>
          </p:cNvPr>
          <p:cNvGrpSpPr/>
          <p:nvPr/>
        </p:nvGrpSpPr>
        <p:grpSpPr>
          <a:xfrm>
            <a:off x="7528468" y="349323"/>
            <a:ext cx="4525599" cy="609641"/>
            <a:chOff x="7528468" y="349323"/>
            <a:chExt cx="4525599" cy="609641"/>
          </a:xfrm>
        </p:grpSpPr>
        <p:grpSp>
          <p:nvGrpSpPr>
            <p:cNvPr id="40" name="object 6">
              <a:extLst>
                <a:ext uri="{FF2B5EF4-FFF2-40B4-BE49-F238E27FC236}">
                  <a16:creationId xmlns:a16="http://schemas.microsoft.com/office/drawing/2014/main" id="{2B9DEEAC-6128-4A26-B7A8-D09F9203FF9F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5" name="object 7">
                <a:extLst>
                  <a:ext uri="{FF2B5EF4-FFF2-40B4-BE49-F238E27FC236}">
                    <a16:creationId xmlns:a16="http://schemas.microsoft.com/office/drawing/2014/main" id="{410C9637-77E9-4B4C-AC94-50951C498A98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6" name="object 8">
                <a:extLst>
                  <a:ext uri="{FF2B5EF4-FFF2-40B4-BE49-F238E27FC236}">
                    <a16:creationId xmlns:a16="http://schemas.microsoft.com/office/drawing/2014/main" id="{01C86778-4DC2-4178-8896-4028C5DD1C53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7" name="object 9">
                <a:extLst>
                  <a:ext uri="{FF2B5EF4-FFF2-40B4-BE49-F238E27FC236}">
                    <a16:creationId xmlns:a16="http://schemas.microsoft.com/office/drawing/2014/main" id="{92A4ACA2-ECB7-46A1-A96F-F7C68C6F0807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10">
                <a:extLst>
                  <a:ext uri="{FF2B5EF4-FFF2-40B4-BE49-F238E27FC236}">
                    <a16:creationId xmlns:a16="http://schemas.microsoft.com/office/drawing/2014/main" id="{09549057-CE3C-4DBD-A2F9-DB9FFF544C8E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1">
                <a:extLst>
                  <a:ext uri="{FF2B5EF4-FFF2-40B4-BE49-F238E27FC236}">
                    <a16:creationId xmlns:a16="http://schemas.microsoft.com/office/drawing/2014/main" id="{743547F1-9735-4FBB-8307-71D9ECA03605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0" name="object 12">
                <a:extLst>
                  <a:ext uri="{FF2B5EF4-FFF2-40B4-BE49-F238E27FC236}">
                    <a16:creationId xmlns:a16="http://schemas.microsoft.com/office/drawing/2014/main" id="{5BFEE3A3-262B-4605-8973-8FC33D55191E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1" name="object 13">
                <a:extLst>
                  <a:ext uri="{FF2B5EF4-FFF2-40B4-BE49-F238E27FC236}">
                    <a16:creationId xmlns:a16="http://schemas.microsoft.com/office/drawing/2014/main" id="{BB49D021-EA73-4877-B543-1773B812E1F6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2" name="object 14">
                <a:extLst>
                  <a:ext uri="{FF2B5EF4-FFF2-40B4-BE49-F238E27FC236}">
                    <a16:creationId xmlns:a16="http://schemas.microsoft.com/office/drawing/2014/main" id="{2B3C7BB2-8ED8-4875-8E91-D814DB9600FC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15">
                <a:extLst>
                  <a:ext uri="{FF2B5EF4-FFF2-40B4-BE49-F238E27FC236}">
                    <a16:creationId xmlns:a16="http://schemas.microsoft.com/office/drawing/2014/main" id="{86EC53F0-55B1-408F-A14D-55EA35529A66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4" name="object 16">
                <a:extLst>
                  <a:ext uri="{FF2B5EF4-FFF2-40B4-BE49-F238E27FC236}">
                    <a16:creationId xmlns:a16="http://schemas.microsoft.com/office/drawing/2014/main" id="{33446C07-CE94-4767-8006-89AB60C2A233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5" name="object 17">
                <a:extLst>
                  <a:ext uri="{FF2B5EF4-FFF2-40B4-BE49-F238E27FC236}">
                    <a16:creationId xmlns:a16="http://schemas.microsoft.com/office/drawing/2014/main" id="{98C94ED2-588A-49C8-B841-5AB6685DE6BF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6" name="object 18">
                <a:extLst>
                  <a:ext uri="{FF2B5EF4-FFF2-40B4-BE49-F238E27FC236}">
                    <a16:creationId xmlns:a16="http://schemas.microsoft.com/office/drawing/2014/main" id="{0775EE98-6334-4428-B0FE-05F6EF343AE8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7" name="object 19">
                <a:extLst>
                  <a:ext uri="{FF2B5EF4-FFF2-40B4-BE49-F238E27FC236}">
                    <a16:creationId xmlns:a16="http://schemas.microsoft.com/office/drawing/2014/main" id="{A708AC05-C75B-4DF9-AA2C-EFD53A3058B9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8" name="object 20">
                <a:extLst>
                  <a:ext uri="{FF2B5EF4-FFF2-40B4-BE49-F238E27FC236}">
                    <a16:creationId xmlns:a16="http://schemas.microsoft.com/office/drawing/2014/main" id="{BFA3BFC5-A489-4A3B-9C61-AE695CC281D8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59" name="object 21">
                <a:extLst>
                  <a:ext uri="{FF2B5EF4-FFF2-40B4-BE49-F238E27FC236}">
                    <a16:creationId xmlns:a16="http://schemas.microsoft.com/office/drawing/2014/main" id="{95DDE9C4-1EA9-446F-A7CD-C46CE5A79290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22">
                <a:extLst>
                  <a:ext uri="{FF2B5EF4-FFF2-40B4-BE49-F238E27FC236}">
                    <a16:creationId xmlns:a16="http://schemas.microsoft.com/office/drawing/2014/main" id="{11276ABA-398F-4CED-A410-743AB2A55A20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3">
                <a:extLst>
                  <a:ext uri="{FF2B5EF4-FFF2-40B4-BE49-F238E27FC236}">
                    <a16:creationId xmlns:a16="http://schemas.microsoft.com/office/drawing/2014/main" id="{0FA7E322-62D1-41CD-AF8E-080EE4C2D8B1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2" name="object 24">
                <a:extLst>
                  <a:ext uri="{FF2B5EF4-FFF2-40B4-BE49-F238E27FC236}">
                    <a16:creationId xmlns:a16="http://schemas.microsoft.com/office/drawing/2014/main" id="{EEA0F416-F6A2-4541-A9EA-943AD64503FE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3" name="object 25">
                <a:extLst>
                  <a:ext uri="{FF2B5EF4-FFF2-40B4-BE49-F238E27FC236}">
                    <a16:creationId xmlns:a16="http://schemas.microsoft.com/office/drawing/2014/main" id="{FDAA8AF1-9A02-4CFB-B588-E129FB86D631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4" name="object 26">
                <a:extLst>
                  <a:ext uri="{FF2B5EF4-FFF2-40B4-BE49-F238E27FC236}">
                    <a16:creationId xmlns:a16="http://schemas.microsoft.com/office/drawing/2014/main" id="{E0706D5C-A8DA-4662-ABA5-F1F43217B364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5" name="object 27">
                <a:extLst>
                  <a:ext uri="{FF2B5EF4-FFF2-40B4-BE49-F238E27FC236}">
                    <a16:creationId xmlns:a16="http://schemas.microsoft.com/office/drawing/2014/main" id="{0C3D2FB5-3A94-4FEC-95F3-BA90DADA601E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6" name="object 28">
                <a:extLst>
                  <a:ext uri="{FF2B5EF4-FFF2-40B4-BE49-F238E27FC236}">
                    <a16:creationId xmlns:a16="http://schemas.microsoft.com/office/drawing/2014/main" id="{87A745F1-15A0-49D5-B191-A768FA3CA2B7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7" name="object 29">
                <a:extLst>
                  <a:ext uri="{FF2B5EF4-FFF2-40B4-BE49-F238E27FC236}">
                    <a16:creationId xmlns:a16="http://schemas.microsoft.com/office/drawing/2014/main" id="{4DE3AD90-31D9-4CFE-A80F-0220695E6BED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30">
                <a:extLst>
                  <a:ext uri="{FF2B5EF4-FFF2-40B4-BE49-F238E27FC236}">
                    <a16:creationId xmlns:a16="http://schemas.microsoft.com/office/drawing/2014/main" id="{BAC34BDB-A78E-42AD-A585-A7A0CE16A332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1">
                <a:extLst>
                  <a:ext uri="{FF2B5EF4-FFF2-40B4-BE49-F238E27FC236}">
                    <a16:creationId xmlns:a16="http://schemas.microsoft.com/office/drawing/2014/main" id="{FD655618-FEFD-4825-8926-C68656126041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0" name="object 32">
                <a:extLst>
                  <a:ext uri="{FF2B5EF4-FFF2-40B4-BE49-F238E27FC236}">
                    <a16:creationId xmlns:a16="http://schemas.microsoft.com/office/drawing/2014/main" id="{58AD6959-0EB3-4EC1-8156-803CCD4BEEF8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1" name="object 33">
                <a:extLst>
                  <a:ext uri="{FF2B5EF4-FFF2-40B4-BE49-F238E27FC236}">
                    <a16:creationId xmlns:a16="http://schemas.microsoft.com/office/drawing/2014/main" id="{48D0D331-C20F-4CF3-89DB-03736D123481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1" name="object 34">
              <a:extLst>
                <a:ext uri="{FF2B5EF4-FFF2-40B4-BE49-F238E27FC236}">
                  <a16:creationId xmlns:a16="http://schemas.microsoft.com/office/drawing/2014/main" id="{9534C45D-521D-447F-A9E2-C8C86878BCB6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2" name="Группа 41">
              <a:extLst>
                <a:ext uri="{FF2B5EF4-FFF2-40B4-BE49-F238E27FC236}">
                  <a16:creationId xmlns:a16="http://schemas.microsoft.com/office/drawing/2014/main" id="{05C6D8C0-A34E-49B6-AB51-0EB0F320041E}"/>
                </a:ext>
              </a:extLst>
            </p:cNvPr>
            <p:cNvGrpSpPr/>
            <p:nvPr/>
          </p:nvGrpSpPr>
          <p:grpSpPr>
            <a:xfrm>
              <a:off x="10141527" y="393231"/>
              <a:ext cx="1912540" cy="565733"/>
              <a:chOff x="5251331" y="4531003"/>
              <a:chExt cx="1912540" cy="565733"/>
            </a:xfrm>
          </p:grpSpPr>
          <p:sp>
            <p:nvSpPr>
              <p:cNvPr id="43" name="object 34">
                <a:extLst>
                  <a:ext uri="{FF2B5EF4-FFF2-40B4-BE49-F238E27FC236}">
                    <a16:creationId xmlns:a16="http://schemas.microsoft.com/office/drawing/2014/main" id="{574392C0-321A-4A5A-BD98-097F9E7F583B}"/>
                  </a:ext>
                </a:extLst>
              </p:cNvPr>
              <p:cNvSpPr txBox="1"/>
              <p:nvPr/>
            </p:nvSpPr>
            <p:spPr>
              <a:xfrm>
                <a:off x="6098399" y="4531003"/>
                <a:ext cx="1065472" cy="444352"/>
              </a:xfrm>
              <a:prstGeom prst="rect">
                <a:avLst/>
              </a:prstGeom>
            </p:spPr>
            <p:txBody>
              <a:bodyPr vert="horz" wrap="square" lIns="0" tIns="28575" rIns="0" bIns="0" rtlCol="0" anchor="ctr">
                <a:spAutoFit/>
              </a:bodyPr>
              <a:lstStyle/>
              <a:p>
                <a:pPr marL="12700" marR="5080">
                  <a:spcBef>
                    <a:spcPts val="225"/>
                  </a:spcBef>
                </a:pPr>
                <a:r>
                  <a:rPr lang="ru-RU" sz="900" dirty="0">
                    <a:solidFill>
                      <a:srgbClr val="1D1D1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Муниципальный район </a:t>
                </a:r>
                <a:r>
                  <a:rPr lang="ru-RU" sz="900" dirty="0" err="1">
                    <a:solidFill>
                      <a:srgbClr val="1D1D1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Похвистневский</a:t>
                </a:r>
                <a:endParaRPr lang="ru-RU" sz="9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Прямоугольник 43">
                <a:extLst>
                  <a:ext uri="{FF2B5EF4-FFF2-40B4-BE49-F238E27FC236}">
                    <a16:creationId xmlns:a16="http://schemas.microsoft.com/office/drawing/2014/main" id="{D680FDF8-95CE-434C-9354-6694E5D39416}"/>
                  </a:ext>
                </a:extLst>
              </p:cNvPr>
              <p:cNvSpPr/>
              <p:nvPr/>
            </p:nvSpPr>
            <p:spPr>
              <a:xfrm>
                <a:off x="5251331" y="4550444"/>
                <a:ext cx="498764" cy="546292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900" i="1" dirty="0"/>
              </a:p>
            </p:txBody>
          </p:sp>
        </p:grpSp>
      </p:grp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241069" y="1401409"/>
            <a:ext cx="7679536" cy="4832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kumimoji="0" lang="ru-RU" alt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Агротуризм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Ряд предприятий района заинтересовались новым направлением в сельском хозяйстве -  </a:t>
            </a:r>
            <a:r>
              <a:rPr kumimoji="0" lang="ru-RU" alt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агротуризмом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Так, ООО «Орловка»-АИЦ облагораживает пруд и земельный участок вокруг пруда, занимается прокладкой электрической линии к пруду. Планирует принять участие в конкурсах на получение грантов в сфере развития </a:t>
            </a:r>
            <a:r>
              <a:rPr kumimoji="0" lang="ru-RU" alt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агротуризма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Вопросами по благоустройству территории и помещений для приема туристов также занимается ООО «</a:t>
            </a:r>
            <a:r>
              <a:rPr kumimoji="0" lang="ru-RU" alt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Агростар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ООО СХП «Восток» построило дом из нескольких комнат, оборудовало столовую, и уже приглашает туристов из </a:t>
            </a:r>
            <a:r>
              <a:rPr kumimoji="0" lang="ru-RU" alt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г.Самара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СХА «Дружба» оборудовало помещение с возможностью дегустации молочной продукции для туристов, а также готово проводить экскурсию на животноводческие фермы хозяйства и молочный завод ИП главы КФХ Инкиной О. А.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Индивидуальный предприниматель из Большого Толкая </a:t>
            </a:r>
            <a:r>
              <a:rPr lang="ru-RU" altLang="ru-RU" sz="1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Атякшева</a:t>
            </a:r>
            <a:r>
              <a:rPr lang="ru-RU" alt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Татьяна Ивановна оборудовала дегустационный зал для приема туристических групп и предлагает широкий ассортимент мясных изделий собственного производства по старинным рецептам.</a:t>
            </a: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kumimoji="0" lang="ru-RU" alt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пос.Атамановское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м.р.Похвистневский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появился инициативный гражданин для организации базы отдыха для будущих туристов, чему способствует очень красивая окружающая местность.</a:t>
            </a: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2023 г. руководитель ООО «Золотой хмель» </a:t>
            </a:r>
            <a:r>
              <a:rPr kumimoji="0" lang="ru-RU" alt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Худанов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Е. П. в </a:t>
            </a:r>
            <a:r>
              <a:rPr kumimoji="0" lang="ru-RU" alt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с.Старый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Аманак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открыл семейный оздоровительный комплекс «Будем здоровы», пользующийся популярностью среди населения района. Даже руководители сельскохозяйственных предприятий готовы организовать подвоз своих работников для получения лечебно-оздоровительных процедур. </a:t>
            </a: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001769" y="1330868"/>
            <a:ext cx="4052298" cy="5128049"/>
          </a:xfrm>
          <a:prstGeom prst="rect">
            <a:avLst/>
          </a:prstGeom>
        </p:spPr>
      </p:pic>
      <p:pic>
        <p:nvPicPr>
          <p:cNvPr id="73" name="Рисунок 72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8874" y="332468"/>
            <a:ext cx="544069" cy="765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118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8">
            <a:extLst>
              <a:ext uri="{FF2B5EF4-FFF2-40B4-BE49-F238E27FC236}">
                <a16:creationId xmlns:a16="http://schemas.microsoft.com/office/drawing/2014/main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318975" y="149574"/>
            <a:ext cx="8748825" cy="944810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400"/>
              </a:lnSpc>
              <a:spcBef>
                <a:spcPts val="780"/>
              </a:spcBef>
            </a:pP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ИТОГОВЫЕ ВЫВОДЫ</a:t>
            </a:r>
            <a:b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РАЗДЕЛУ</a:t>
            </a:r>
            <a:endParaRPr lang="ru-RU" sz="2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94683" y="6444981"/>
            <a:ext cx="159384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11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F1D33F2E-6437-41B6-ADE3-2690973FAC13}"/>
              </a:ext>
            </a:extLst>
          </p:cNvPr>
          <p:cNvGrpSpPr/>
          <p:nvPr/>
        </p:nvGrpSpPr>
        <p:grpSpPr>
          <a:xfrm>
            <a:off x="7528468" y="311157"/>
            <a:ext cx="4525599" cy="608500"/>
            <a:chOff x="7528468" y="311157"/>
            <a:chExt cx="4525599" cy="608500"/>
          </a:xfrm>
        </p:grpSpPr>
        <p:grpSp>
          <p:nvGrpSpPr>
            <p:cNvPr id="39" name="object 6">
              <a:extLst>
                <a:ext uri="{FF2B5EF4-FFF2-40B4-BE49-F238E27FC236}">
                  <a16:creationId xmlns:a16="http://schemas.microsoft.com/office/drawing/2014/main" id="{A1A438B2-A791-4929-85C0-E515C9E24ACC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4" name="object 7">
                <a:extLst>
                  <a:ext uri="{FF2B5EF4-FFF2-40B4-BE49-F238E27FC236}">
                    <a16:creationId xmlns:a16="http://schemas.microsoft.com/office/drawing/2014/main" id="{38512CB8-04DF-4DFC-8346-49F02E77EB5A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5" name="object 8">
                <a:extLst>
                  <a:ext uri="{FF2B5EF4-FFF2-40B4-BE49-F238E27FC236}">
                    <a16:creationId xmlns:a16="http://schemas.microsoft.com/office/drawing/2014/main" id="{A7E30B21-9112-4ECD-B26E-270FE9F7D11F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6" name="object 9">
                <a:extLst>
                  <a:ext uri="{FF2B5EF4-FFF2-40B4-BE49-F238E27FC236}">
                    <a16:creationId xmlns:a16="http://schemas.microsoft.com/office/drawing/2014/main" id="{D62373AD-5D42-491B-8F1C-1406A8319768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7" name="object 10">
                <a:extLst>
                  <a:ext uri="{FF2B5EF4-FFF2-40B4-BE49-F238E27FC236}">
                    <a16:creationId xmlns:a16="http://schemas.microsoft.com/office/drawing/2014/main" id="{3ED6BC8E-BA0A-4F3C-B465-2734054AAE2E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11">
                <a:extLst>
                  <a:ext uri="{FF2B5EF4-FFF2-40B4-BE49-F238E27FC236}">
                    <a16:creationId xmlns:a16="http://schemas.microsoft.com/office/drawing/2014/main" id="{915A6ABD-70E6-4B8C-AF7E-51148F1AA61C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49" name="object 12">
                <a:extLst>
                  <a:ext uri="{FF2B5EF4-FFF2-40B4-BE49-F238E27FC236}">
                    <a16:creationId xmlns:a16="http://schemas.microsoft.com/office/drawing/2014/main" id="{716E3B84-7D7C-4C39-9292-F7F183A05AC9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0" name="object 13">
                <a:extLst>
                  <a:ext uri="{FF2B5EF4-FFF2-40B4-BE49-F238E27FC236}">
                    <a16:creationId xmlns:a16="http://schemas.microsoft.com/office/drawing/2014/main" id="{762DFBDA-60DF-487B-A089-1636AE7749B7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1" name="object 14">
                <a:extLst>
                  <a:ext uri="{FF2B5EF4-FFF2-40B4-BE49-F238E27FC236}">
                    <a16:creationId xmlns:a16="http://schemas.microsoft.com/office/drawing/2014/main" id="{616F04A5-0F09-48CA-8093-1EE54A558B55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2" name="object 15">
                <a:extLst>
                  <a:ext uri="{FF2B5EF4-FFF2-40B4-BE49-F238E27FC236}">
                    <a16:creationId xmlns:a16="http://schemas.microsoft.com/office/drawing/2014/main" id="{3A444E9C-404F-4942-9FB3-B030ADF64DCF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3" name="object 16">
                <a:extLst>
                  <a:ext uri="{FF2B5EF4-FFF2-40B4-BE49-F238E27FC236}">
                    <a16:creationId xmlns:a16="http://schemas.microsoft.com/office/drawing/2014/main" id="{ACA3613A-4870-445F-9198-3BD9A6FFBE8A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4" name="object 17">
                <a:extLst>
                  <a:ext uri="{FF2B5EF4-FFF2-40B4-BE49-F238E27FC236}">
                    <a16:creationId xmlns:a16="http://schemas.microsoft.com/office/drawing/2014/main" id="{AA30F9AA-B223-4492-B566-97671E01D72C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5" name="object 18">
                <a:extLst>
                  <a:ext uri="{FF2B5EF4-FFF2-40B4-BE49-F238E27FC236}">
                    <a16:creationId xmlns:a16="http://schemas.microsoft.com/office/drawing/2014/main" id="{EBCF2FC5-7600-44EB-9EFF-128BFC53CC0F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6" name="object 19">
                <a:extLst>
                  <a:ext uri="{FF2B5EF4-FFF2-40B4-BE49-F238E27FC236}">
                    <a16:creationId xmlns:a16="http://schemas.microsoft.com/office/drawing/2014/main" id="{84C5C46C-8818-4658-90FD-BE40916AC242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7" name="object 20">
                <a:extLst>
                  <a:ext uri="{FF2B5EF4-FFF2-40B4-BE49-F238E27FC236}">
                    <a16:creationId xmlns:a16="http://schemas.microsoft.com/office/drawing/2014/main" id="{033C0EEB-EB44-4D27-8831-C01B8E3F79C6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58" name="object 21">
                <a:extLst>
                  <a:ext uri="{FF2B5EF4-FFF2-40B4-BE49-F238E27FC236}">
                    <a16:creationId xmlns:a16="http://schemas.microsoft.com/office/drawing/2014/main" id="{F07E9770-407D-4072-8C41-D17B48104312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9" name="object 22">
                <a:extLst>
                  <a:ext uri="{FF2B5EF4-FFF2-40B4-BE49-F238E27FC236}">
                    <a16:creationId xmlns:a16="http://schemas.microsoft.com/office/drawing/2014/main" id="{87638AD3-005B-4E47-A9EA-521DF58152FF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23">
                <a:extLst>
                  <a:ext uri="{FF2B5EF4-FFF2-40B4-BE49-F238E27FC236}">
                    <a16:creationId xmlns:a16="http://schemas.microsoft.com/office/drawing/2014/main" id="{37E600D2-5110-4C5F-A353-D2F10DC54FDE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1" name="object 24">
                <a:extLst>
                  <a:ext uri="{FF2B5EF4-FFF2-40B4-BE49-F238E27FC236}">
                    <a16:creationId xmlns:a16="http://schemas.microsoft.com/office/drawing/2014/main" id="{0D7C5F51-703A-4198-8DBA-A9AE7FA76F8A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2" name="object 25">
                <a:extLst>
                  <a:ext uri="{FF2B5EF4-FFF2-40B4-BE49-F238E27FC236}">
                    <a16:creationId xmlns:a16="http://schemas.microsoft.com/office/drawing/2014/main" id="{B7ABA893-F13A-4CA7-9FAC-81565E9298C6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3" name="object 26">
                <a:extLst>
                  <a:ext uri="{FF2B5EF4-FFF2-40B4-BE49-F238E27FC236}">
                    <a16:creationId xmlns:a16="http://schemas.microsoft.com/office/drawing/2014/main" id="{07B77421-5DBB-4605-8114-1296EC345D12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4" name="object 27">
                <a:extLst>
                  <a:ext uri="{FF2B5EF4-FFF2-40B4-BE49-F238E27FC236}">
                    <a16:creationId xmlns:a16="http://schemas.microsoft.com/office/drawing/2014/main" id="{D69598F2-B798-4A29-8910-7DC7D75FFE07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5" name="object 28">
                <a:extLst>
                  <a:ext uri="{FF2B5EF4-FFF2-40B4-BE49-F238E27FC236}">
                    <a16:creationId xmlns:a16="http://schemas.microsoft.com/office/drawing/2014/main" id="{A23CFDF9-BFCC-4130-8CD1-B34D51A9A887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6" name="object 29">
                <a:extLst>
                  <a:ext uri="{FF2B5EF4-FFF2-40B4-BE49-F238E27FC236}">
                    <a16:creationId xmlns:a16="http://schemas.microsoft.com/office/drawing/2014/main" id="{00B1508B-44AA-46BE-A28E-3BC20F7DDC85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7" name="object 30">
                <a:extLst>
                  <a:ext uri="{FF2B5EF4-FFF2-40B4-BE49-F238E27FC236}">
                    <a16:creationId xmlns:a16="http://schemas.microsoft.com/office/drawing/2014/main" id="{B1D0A9F6-6521-4612-B807-E657B31C3BE9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31">
                <a:extLst>
                  <a:ext uri="{FF2B5EF4-FFF2-40B4-BE49-F238E27FC236}">
                    <a16:creationId xmlns:a16="http://schemas.microsoft.com/office/drawing/2014/main" id="{AC04E83B-2AE9-4DA5-9D1E-A61F75150DB2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9" name="object 32">
                <a:extLst>
                  <a:ext uri="{FF2B5EF4-FFF2-40B4-BE49-F238E27FC236}">
                    <a16:creationId xmlns:a16="http://schemas.microsoft.com/office/drawing/2014/main" id="{96BE08B2-B031-4483-BED7-BB9AF4A470A5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0" name="object 33">
                <a:extLst>
                  <a:ext uri="{FF2B5EF4-FFF2-40B4-BE49-F238E27FC236}">
                    <a16:creationId xmlns:a16="http://schemas.microsoft.com/office/drawing/2014/main" id="{D2A9286C-21A7-4AD4-99F8-5F963A837CCA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0" name="object 34">
              <a:extLst>
                <a:ext uri="{FF2B5EF4-FFF2-40B4-BE49-F238E27FC236}">
                  <a16:creationId xmlns:a16="http://schemas.microsoft.com/office/drawing/2014/main" id="{ED2F66A1-5E76-4CA2-857F-066F1D0F0309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1" name="Группа 40">
              <a:extLst>
                <a:ext uri="{FF2B5EF4-FFF2-40B4-BE49-F238E27FC236}">
                  <a16:creationId xmlns:a16="http://schemas.microsoft.com/office/drawing/2014/main" id="{217F5870-1A0B-4669-8315-799CBAE440CF}"/>
                </a:ext>
              </a:extLst>
            </p:cNvPr>
            <p:cNvGrpSpPr/>
            <p:nvPr/>
          </p:nvGrpSpPr>
          <p:grpSpPr>
            <a:xfrm>
              <a:off x="10216342" y="311157"/>
              <a:ext cx="1837725" cy="608500"/>
              <a:chOff x="5326146" y="4448929"/>
              <a:chExt cx="1837725" cy="608500"/>
            </a:xfrm>
          </p:grpSpPr>
          <p:sp>
            <p:nvSpPr>
              <p:cNvPr id="42" name="object 34">
                <a:extLst>
                  <a:ext uri="{FF2B5EF4-FFF2-40B4-BE49-F238E27FC236}">
                    <a16:creationId xmlns:a16="http://schemas.microsoft.com/office/drawing/2014/main" id="{3BF17C22-519C-40F5-8B43-DF0624B45A80}"/>
                  </a:ext>
                </a:extLst>
              </p:cNvPr>
              <p:cNvSpPr txBox="1"/>
              <p:nvPr/>
            </p:nvSpPr>
            <p:spPr>
              <a:xfrm>
                <a:off x="6098399" y="4448929"/>
                <a:ext cx="1065472" cy="608500"/>
              </a:xfrm>
              <a:prstGeom prst="rect">
                <a:avLst/>
              </a:prstGeom>
            </p:spPr>
            <p:txBody>
              <a:bodyPr vert="horz" wrap="square" lIns="0" tIns="28575" rIns="0" bIns="0" rtlCol="0" anchor="ctr">
                <a:spAutoFit/>
              </a:bodyPr>
              <a:lstStyle/>
              <a:p>
                <a:pPr marL="12700" marR="5080">
                  <a:spcBef>
                    <a:spcPts val="225"/>
                  </a:spcBef>
                </a:pPr>
                <a:r>
                  <a:rPr lang="ru-RU" sz="900" dirty="0">
                    <a:solidFill>
                      <a:srgbClr val="1D1D1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Муниципальный район </a:t>
                </a:r>
                <a:r>
                  <a:rPr lang="ru-RU" sz="900" dirty="0" err="1">
                    <a:solidFill>
                      <a:srgbClr val="1D1D1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Похвистневский</a:t>
                </a:r>
                <a:endParaRPr lang="ru-RU" sz="9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2700" marR="5080">
                  <a:spcBef>
                    <a:spcPts val="225"/>
                  </a:spcBef>
                </a:pPr>
                <a:r>
                  <a:rPr lang="ru-RU" sz="900" dirty="0" err="1" smtClean="0">
                    <a:solidFill>
                      <a:srgbClr val="1D1D1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ния</a:t>
                </a:r>
                <a:endParaRPr lang="ru-RU" sz="9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" name="Прямоугольник 42">
                <a:extLst>
                  <a:ext uri="{FF2B5EF4-FFF2-40B4-BE49-F238E27FC236}">
                    <a16:creationId xmlns:a16="http://schemas.microsoft.com/office/drawing/2014/main" id="{19AF8EA9-C237-46C1-8CED-90CE99B504B8}"/>
                  </a:ext>
                </a:extLst>
              </p:cNvPr>
              <p:cNvSpPr/>
              <p:nvPr/>
            </p:nvSpPr>
            <p:spPr>
              <a:xfrm>
                <a:off x="5326146" y="4487094"/>
                <a:ext cx="415636" cy="488261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900" i="1" dirty="0"/>
              </a:p>
            </p:txBody>
          </p:sp>
        </p:grpSp>
      </p:grpSp>
      <p:sp>
        <p:nvSpPr>
          <p:cNvPr id="6" name="Прямоугольник 5"/>
          <p:cNvSpPr/>
          <p:nvPr/>
        </p:nvSpPr>
        <p:spPr>
          <a:xfrm>
            <a:off x="331673" y="1320470"/>
            <a:ext cx="11557635" cy="3608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50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dirty="0">
              <a:solidFill>
                <a:srgbClr val="000000"/>
              </a:solidFill>
              <a:latin typeface="Trebuchet MS" panose="020B0603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50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Муниципальный район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Похвистневский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сельскохозяйственный район с возможностями развития перерабатывающей промышленности и развитием сферы услуг. Благодаря географическому положению, транспортной доступности и многонациональному составу район может стать одним из популярных направлений туризма, например такого как,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этногастрономический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туризм с возможностью поправить здоровье в семейном оздоровительном центре.</a:t>
            </a:r>
            <a:endParaRPr lang="ru-RU" dirty="0">
              <a:solidFill>
                <a:srgbClr val="000000"/>
              </a:solidFill>
              <a:latin typeface="Trebuchet MS" panose="020B0603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50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Муниципальный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район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Похвистневский</a:t>
            </a:r>
            <a: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район, выполняющий особую миссию благодаря богатому культурно-историческому наследию, межнациональному согласию, природной красоте места и благоприятной экологии, динамичному современному развитию. </a:t>
            </a:r>
            <a:endParaRPr lang="ru-RU" sz="1600" dirty="0">
              <a:solidFill>
                <a:srgbClr val="000000"/>
              </a:solidFill>
              <a:latin typeface="Trebuchet MS" panose="020B0603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50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Муниципальный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район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Похвистневский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приграничный район Самарской области, связывающий зоны Волги и Урала, с устойчиво развивающейся диверсифицированной экономикой, являющийся культурно-деловым центром полиэтнической гармонии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2" name="Рисунок 71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403" y="296457"/>
            <a:ext cx="544069" cy="765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360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object 2">
            <a:extLst>
              <a:ext uri="{FF2B5EF4-FFF2-40B4-BE49-F238E27FC236}">
                <a16:creationId xmlns:a16="http://schemas.microsoft.com/office/drawing/2014/main" id="{20D93F1C-99F9-34DC-C93C-DE3488EF2FA4}"/>
              </a:ext>
            </a:extLst>
          </p:cNvPr>
          <p:cNvGrpSpPr/>
          <p:nvPr/>
        </p:nvGrpSpPr>
        <p:grpSpPr>
          <a:xfrm>
            <a:off x="7278099" y="339279"/>
            <a:ext cx="4914265" cy="5990590"/>
            <a:chOff x="7278099" y="496442"/>
            <a:chExt cx="4914265" cy="5990590"/>
          </a:xfrm>
        </p:grpSpPr>
        <p:pic>
          <p:nvPicPr>
            <p:cNvPr id="113" name="object 3">
              <a:extLst>
                <a:ext uri="{FF2B5EF4-FFF2-40B4-BE49-F238E27FC236}">
                  <a16:creationId xmlns:a16="http://schemas.microsoft.com/office/drawing/2014/main" id="{6283D8BC-82D4-B8A2-1D93-984835ED86EF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78099" y="558069"/>
              <a:ext cx="4913901" cy="5676900"/>
            </a:xfrm>
            <a:prstGeom prst="rect">
              <a:avLst/>
            </a:prstGeom>
          </p:spPr>
        </p:pic>
        <p:pic>
          <p:nvPicPr>
            <p:cNvPr id="114" name="object 4">
              <a:extLst>
                <a:ext uri="{FF2B5EF4-FFF2-40B4-BE49-F238E27FC236}">
                  <a16:creationId xmlns:a16="http://schemas.microsoft.com/office/drawing/2014/main" id="{A6A45A6B-BF87-7B05-C16A-53467DCAC3D6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22367" y="496442"/>
              <a:ext cx="3892733" cy="5990041"/>
            </a:xfrm>
            <a:prstGeom prst="rect">
              <a:avLst/>
            </a:prstGeom>
          </p:spPr>
        </p:pic>
      </p:grpSp>
      <p:sp>
        <p:nvSpPr>
          <p:cNvPr id="37" name="object 35">
            <a:extLst>
              <a:ext uri="{FF2B5EF4-FFF2-40B4-BE49-F238E27FC236}">
                <a16:creationId xmlns:a16="http://schemas.microsoft.com/office/drawing/2014/main" id="{9BD17555-308E-CBDD-8812-C263B0DFF0AF}"/>
              </a:ext>
            </a:extLst>
          </p:cNvPr>
          <p:cNvSpPr txBox="1">
            <a:spLocks/>
          </p:cNvSpPr>
          <p:nvPr/>
        </p:nvSpPr>
        <p:spPr>
          <a:xfrm>
            <a:off x="544747" y="3711640"/>
            <a:ext cx="7675327" cy="1118896"/>
          </a:xfrm>
          <a:prstGeom prst="rect">
            <a:avLst/>
          </a:prstGeom>
        </p:spPr>
        <p:txBody>
          <a:bodyPr vert="horz" wrap="square" lIns="0" tIns="132715" rIns="0" bIns="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5080" algn="l">
              <a:lnSpc>
                <a:spcPct val="100000"/>
              </a:lnSpc>
              <a:spcBef>
                <a:spcPts val="1045"/>
              </a:spcBef>
            </a:pP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СОСТОЯНИЕ ИМУЩЕСТВА</a:t>
            </a:r>
            <a:b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И ИНФРАСТРУКТУРЫ</a:t>
            </a:r>
          </a:p>
        </p:txBody>
      </p:sp>
      <p:sp>
        <p:nvSpPr>
          <p:cNvPr id="38" name="object 36">
            <a:extLst>
              <a:ext uri="{FF2B5EF4-FFF2-40B4-BE49-F238E27FC236}">
                <a16:creationId xmlns:a16="http://schemas.microsoft.com/office/drawing/2014/main" id="{FD355094-F80B-521A-5D90-116E45545642}"/>
              </a:ext>
            </a:extLst>
          </p:cNvPr>
          <p:cNvSpPr/>
          <p:nvPr/>
        </p:nvSpPr>
        <p:spPr>
          <a:xfrm>
            <a:off x="589503" y="3277888"/>
            <a:ext cx="2797810" cy="0"/>
          </a:xfrm>
          <a:custGeom>
            <a:avLst/>
            <a:gdLst/>
            <a:ahLst/>
            <a:cxnLst/>
            <a:rect l="l" t="t" r="r" b="b"/>
            <a:pathLst>
              <a:path w="2797810">
                <a:moveTo>
                  <a:pt x="0" y="0"/>
                </a:moveTo>
                <a:lnTo>
                  <a:pt x="2797543" y="0"/>
                </a:lnTo>
              </a:path>
            </a:pathLst>
          </a:custGeom>
          <a:ln w="381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4" name="object 6">
            <a:extLst>
              <a:ext uri="{FF2B5EF4-FFF2-40B4-BE49-F238E27FC236}">
                <a16:creationId xmlns:a16="http://schemas.microsoft.com/office/drawing/2014/main" id="{B36DE6F5-F4C7-DBAF-3AF7-F37BE77EBE7B}"/>
              </a:ext>
            </a:extLst>
          </p:cNvPr>
          <p:cNvGrpSpPr/>
          <p:nvPr/>
        </p:nvGrpSpPr>
        <p:grpSpPr>
          <a:xfrm>
            <a:off x="589503" y="606691"/>
            <a:ext cx="629285" cy="688340"/>
            <a:chOff x="2228689" y="511439"/>
            <a:chExt cx="629285" cy="688340"/>
          </a:xfrm>
        </p:grpSpPr>
        <p:pic>
          <p:nvPicPr>
            <p:cNvPr id="45" name="object 7">
              <a:extLst>
                <a:ext uri="{FF2B5EF4-FFF2-40B4-BE49-F238E27FC236}">
                  <a16:creationId xmlns:a16="http://schemas.microsoft.com/office/drawing/2014/main" id="{1702486E-963B-9732-711B-2071DFB01B09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86669" y="511439"/>
              <a:ext cx="313690" cy="572700"/>
            </a:xfrm>
            <a:prstGeom prst="rect">
              <a:avLst/>
            </a:prstGeom>
          </p:spPr>
        </p:pic>
        <p:pic>
          <p:nvPicPr>
            <p:cNvPr id="46" name="object 8">
              <a:extLst>
                <a:ext uri="{FF2B5EF4-FFF2-40B4-BE49-F238E27FC236}">
                  <a16:creationId xmlns:a16="http://schemas.microsoft.com/office/drawing/2014/main" id="{DAAE0CD0-66F3-489B-2E43-26581F61B933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19120" y="693369"/>
              <a:ext cx="33845" cy="6921"/>
            </a:xfrm>
            <a:prstGeom prst="rect">
              <a:avLst/>
            </a:prstGeom>
          </p:spPr>
        </p:pic>
        <p:sp>
          <p:nvSpPr>
            <p:cNvPr id="47" name="object 9">
              <a:extLst>
                <a:ext uri="{FF2B5EF4-FFF2-40B4-BE49-F238E27FC236}">
                  <a16:creationId xmlns:a16="http://schemas.microsoft.com/office/drawing/2014/main" id="{685EC4EC-DA92-BEF6-D3F9-785BFDA1DC09}"/>
                </a:ext>
              </a:extLst>
            </p:cNvPr>
            <p:cNvSpPr/>
            <p:nvPr/>
          </p:nvSpPr>
          <p:spPr>
            <a:xfrm>
              <a:off x="2673055" y="654591"/>
              <a:ext cx="37465" cy="31750"/>
            </a:xfrm>
            <a:custGeom>
              <a:avLst/>
              <a:gdLst/>
              <a:ahLst/>
              <a:cxnLst/>
              <a:rect l="l" t="t" r="r" b="b"/>
              <a:pathLst>
                <a:path w="37464" h="31750">
                  <a:moveTo>
                    <a:pt x="22224" y="0"/>
                  </a:moveTo>
                  <a:lnTo>
                    <a:pt x="1435" y="14020"/>
                  </a:lnTo>
                  <a:lnTo>
                    <a:pt x="0" y="16992"/>
                  </a:lnTo>
                  <a:lnTo>
                    <a:pt x="304" y="17500"/>
                  </a:lnTo>
                  <a:lnTo>
                    <a:pt x="520" y="17792"/>
                  </a:lnTo>
                  <a:lnTo>
                    <a:pt x="8039" y="30454"/>
                  </a:lnTo>
                  <a:lnTo>
                    <a:pt x="18580" y="31203"/>
                  </a:lnTo>
                  <a:lnTo>
                    <a:pt x="25742" y="26377"/>
                  </a:lnTo>
                  <a:lnTo>
                    <a:pt x="34353" y="22898"/>
                  </a:lnTo>
                  <a:lnTo>
                    <a:pt x="37325" y="21755"/>
                  </a:lnTo>
                  <a:lnTo>
                    <a:pt x="36906" y="21717"/>
                  </a:lnTo>
                  <a:lnTo>
                    <a:pt x="35648" y="21399"/>
                  </a:lnTo>
                  <a:lnTo>
                    <a:pt x="33286" y="20459"/>
                  </a:lnTo>
                  <a:lnTo>
                    <a:pt x="22910" y="15824"/>
                  </a:lnTo>
                  <a:lnTo>
                    <a:pt x="23228" y="2387"/>
                  </a:lnTo>
                  <a:lnTo>
                    <a:pt x="23329" y="2082"/>
                  </a:lnTo>
                  <a:lnTo>
                    <a:pt x="23274" y="533"/>
                  </a:lnTo>
                  <a:lnTo>
                    <a:pt x="22948" y="177"/>
                  </a:lnTo>
                  <a:lnTo>
                    <a:pt x="22224" y="0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10">
              <a:extLst>
                <a:ext uri="{FF2B5EF4-FFF2-40B4-BE49-F238E27FC236}">
                  <a16:creationId xmlns:a16="http://schemas.microsoft.com/office/drawing/2014/main" id="{6AA2FCD3-B31E-26E7-4999-F3A64DE41CC9}"/>
                </a:ext>
              </a:extLst>
            </p:cNvPr>
            <p:cNvSpPr/>
            <p:nvPr/>
          </p:nvSpPr>
          <p:spPr>
            <a:xfrm>
              <a:off x="2621254" y="642910"/>
              <a:ext cx="99695" cy="56515"/>
            </a:xfrm>
            <a:custGeom>
              <a:avLst/>
              <a:gdLst/>
              <a:ahLst/>
              <a:cxnLst/>
              <a:rect l="l" t="t" r="r" b="b"/>
              <a:pathLst>
                <a:path w="99694" h="56515">
                  <a:moveTo>
                    <a:pt x="419" y="48958"/>
                  </a:moveTo>
                  <a:lnTo>
                    <a:pt x="1054" y="49390"/>
                  </a:lnTo>
                  <a:lnTo>
                    <a:pt x="660" y="49987"/>
                  </a:lnTo>
                  <a:lnTo>
                    <a:pt x="0" y="51092"/>
                  </a:lnTo>
                  <a:lnTo>
                    <a:pt x="9737" y="55077"/>
                  </a:lnTo>
                  <a:lnTo>
                    <a:pt x="19010" y="55954"/>
                  </a:lnTo>
                  <a:lnTo>
                    <a:pt x="26080" y="55276"/>
                  </a:lnTo>
                  <a:lnTo>
                    <a:pt x="29034" y="54635"/>
                  </a:lnTo>
                  <a:lnTo>
                    <a:pt x="32582" y="53149"/>
                  </a:lnTo>
                  <a:lnTo>
                    <a:pt x="15398" y="53136"/>
                  </a:lnTo>
                  <a:lnTo>
                    <a:pt x="8928" y="53098"/>
                  </a:lnTo>
                  <a:lnTo>
                    <a:pt x="2481" y="48996"/>
                  </a:lnTo>
                  <a:lnTo>
                    <a:pt x="639" y="48983"/>
                  </a:lnTo>
                  <a:lnTo>
                    <a:pt x="419" y="48958"/>
                  </a:lnTo>
                  <a:close/>
                </a:path>
                <a:path w="99694" h="56515">
                  <a:moveTo>
                    <a:pt x="33993" y="52565"/>
                  </a:moveTo>
                  <a:lnTo>
                    <a:pt x="23088" y="52565"/>
                  </a:lnTo>
                  <a:lnTo>
                    <a:pt x="17627" y="53149"/>
                  </a:lnTo>
                  <a:lnTo>
                    <a:pt x="32582" y="53149"/>
                  </a:lnTo>
                  <a:lnTo>
                    <a:pt x="33993" y="52565"/>
                  </a:lnTo>
                  <a:close/>
                </a:path>
                <a:path w="99694" h="56515">
                  <a:moveTo>
                    <a:pt x="17749" y="53136"/>
                  </a:moveTo>
                  <a:close/>
                </a:path>
                <a:path w="99694" h="56515">
                  <a:moveTo>
                    <a:pt x="51828" y="0"/>
                  </a:moveTo>
                  <a:lnTo>
                    <a:pt x="50101" y="952"/>
                  </a:lnTo>
                  <a:lnTo>
                    <a:pt x="37906" y="4600"/>
                  </a:lnTo>
                  <a:lnTo>
                    <a:pt x="31548" y="7894"/>
                  </a:lnTo>
                  <a:lnTo>
                    <a:pt x="28964" y="12705"/>
                  </a:lnTo>
                  <a:lnTo>
                    <a:pt x="28092" y="20904"/>
                  </a:lnTo>
                  <a:lnTo>
                    <a:pt x="21497" y="35381"/>
                  </a:lnTo>
                  <a:lnTo>
                    <a:pt x="14197" y="43786"/>
                  </a:lnTo>
                  <a:lnTo>
                    <a:pt x="7427" y="47757"/>
                  </a:lnTo>
                  <a:lnTo>
                    <a:pt x="2425" y="48933"/>
                  </a:lnTo>
                  <a:lnTo>
                    <a:pt x="9524" y="53098"/>
                  </a:lnTo>
                  <a:lnTo>
                    <a:pt x="17749" y="53136"/>
                  </a:lnTo>
                  <a:lnTo>
                    <a:pt x="23088" y="52565"/>
                  </a:lnTo>
                  <a:lnTo>
                    <a:pt x="33993" y="52565"/>
                  </a:lnTo>
                  <a:lnTo>
                    <a:pt x="50520" y="31584"/>
                  </a:lnTo>
                  <a:lnTo>
                    <a:pt x="51059" y="29730"/>
                  </a:lnTo>
                  <a:lnTo>
                    <a:pt x="51625" y="28244"/>
                  </a:lnTo>
                  <a:lnTo>
                    <a:pt x="52053" y="28244"/>
                  </a:lnTo>
                  <a:lnTo>
                    <a:pt x="52933" y="26555"/>
                  </a:lnTo>
                  <a:lnTo>
                    <a:pt x="53884" y="23850"/>
                  </a:lnTo>
                  <a:lnTo>
                    <a:pt x="54038" y="23482"/>
                  </a:lnTo>
                  <a:lnTo>
                    <a:pt x="60439" y="13703"/>
                  </a:lnTo>
                  <a:lnTo>
                    <a:pt x="72389" y="11976"/>
                  </a:lnTo>
                  <a:lnTo>
                    <a:pt x="73926" y="11658"/>
                  </a:lnTo>
                  <a:lnTo>
                    <a:pt x="78730" y="11658"/>
                  </a:lnTo>
                  <a:lnTo>
                    <a:pt x="76551" y="9258"/>
                  </a:lnTo>
                  <a:lnTo>
                    <a:pt x="70281" y="9258"/>
                  </a:lnTo>
                  <a:lnTo>
                    <a:pt x="61252" y="6324"/>
                  </a:lnTo>
                  <a:lnTo>
                    <a:pt x="53873" y="1752"/>
                  </a:lnTo>
                  <a:lnTo>
                    <a:pt x="51828" y="0"/>
                  </a:lnTo>
                  <a:close/>
                </a:path>
                <a:path w="99694" h="56515">
                  <a:moveTo>
                    <a:pt x="1663" y="48475"/>
                  </a:moveTo>
                  <a:lnTo>
                    <a:pt x="1320" y="48983"/>
                  </a:lnTo>
                  <a:lnTo>
                    <a:pt x="749" y="48996"/>
                  </a:lnTo>
                  <a:lnTo>
                    <a:pt x="2481" y="48996"/>
                  </a:lnTo>
                  <a:lnTo>
                    <a:pt x="1663" y="48475"/>
                  </a:lnTo>
                  <a:close/>
                </a:path>
                <a:path w="99694" h="56515">
                  <a:moveTo>
                    <a:pt x="78730" y="11658"/>
                  </a:moveTo>
                  <a:lnTo>
                    <a:pt x="73926" y="11658"/>
                  </a:lnTo>
                  <a:lnTo>
                    <a:pt x="74739" y="11836"/>
                  </a:lnTo>
                  <a:lnTo>
                    <a:pt x="75323" y="12471"/>
                  </a:lnTo>
                  <a:lnTo>
                    <a:pt x="75222" y="13436"/>
                  </a:lnTo>
                  <a:lnTo>
                    <a:pt x="75031" y="14071"/>
                  </a:lnTo>
                  <a:lnTo>
                    <a:pt x="74688" y="28384"/>
                  </a:lnTo>
                  <a:lnTo>
                    <a:pt x="86537" y="32727"/>
                  </a:lnTo>
                  <a:lnTo>
                    <a:pt x="88823" y="33705"/>
                  </a:lnTo>
                  <a:lnTo>
                    <a:pt x="90919" y="33731"/>
                  </a:lnTo>
                  <a:lnTo>
                    <a:pt x="96164" y="31102"/>
                  </a:lnTo>
                  <a:lnTo>
                    <a:pt x="96296" y="30568"/>
                  </a:lnTo>
                  <a:lnTo>
                    <a:pt x="90373" y="30568"/>
                  </a:lnTo>
                  <a:lnTo>
                    <a:pt x="89179" y="30518"/>
                  </a:lnTo>
                  <a:lnTo>
                    <a:pt x="87600" y="29845"/>
                  </a:lnTo>
                  <a:lnTo>
                    <a:pt x="77812" y="26174"/>
                  </a:lnTo>
                  <a:lnTo>
                    <a:pt x="78029" y="17399"/>
                  </a:lnTo>
                  <a:lnTo>
                    <a:pt x="78041" y="14782"/>
                  </a:lnTo>
                  <a:lnTo>
                    <a:pt x="78892" y="11836"/>
                  </a:lnTo>
                  <a:lnTo>
                    <a:pt x="78730" y="11658"/>
                  </a:lnTo>
                  <a:close/>
                </a:path>
                <a:path w="99694" h="56515">
                  <a:moveTo>
                    <a:pt x="96856" y="17424"/>
                  </a:moveTo>
                  <a:lnTo>
                    <a:pt x="91503" y="17424"/>
                  </a:lnTo>
                  <a:lnTo>
                    <a:pt x="92990" y="17729"/>
                  </a:lnTo>
                  <a:lnTo>
                    <a:pt x="95453" y="20497"/>
                  </a:lnTo>
                  <a:lnTo>
                    <a:pt x="94825" y="23926"/>
                  </a:lnTo>
                  <a:lnTo>
                    <a:pt x="94699" y="24523"/>
                  </a:lnTo>
                  <a:lnTo>
                    <a:pt x="94340" y="25717"/>
                  </a:lnTo>
                  <a:lnTo>
                    <a:pt x="94094" y="26708"/>
                  </a:lnTo>
                  <a:lnTo>
                    <a:pt x="93141" y="29184"/>
                  </a:lnTo>
                  <a:lnTo>
                    <a:pt x="90373" y="30568"/>
                  </a:lnTo>
                  <a:lnTo>
                    <a:pt x="96296" y="30568"/>
                  </a:lnTo>
                  <a:lnTo>
                    <a:pt x="97291" y="26555"/>
                  </a:lnTo>
                  <a:lnTo>
                    <a:pt x="99161" y="20078"/>
                  </a:lnTo>
                  <a:lnTo>
                    <a:pt x="96856" y="17424"/>
                  </a:lnTo>
                  <a:close/>
                </a:path>
                <a:path w="99694" h="56515">
                  <a:moveTo>
                    <a:pt x="52053" y="28244"/>
                  </a:moveTo>
                  <a:lnTo>
                    <a:pt x="51625" y="28244"/>
                  </a:lnTo>
                  <a:lnTo>
                    <a:pt x="51274" y="29184"/>
                  </a:lnTo>
                  <a:lnTo>
                    <a:pt x="50863" y="30530"/>
                  </a:lnTo>
                  <a:lnTo>
                    <a:pt x="52053" y="28244"/>
                  </a:lnTo>
                  <a:close/>
                </a:path>
                <a:path w="99694" h="56515">
                  <a:moveTo>
                    <a:pt x="92151" y="14211"/>
                  </a:moveTo>
                  <a:lnTo>
                    <a:pt x="88836" y="14719"/>
                  </a:lnTo>
                  <a:lnTo>
                    <a:pt x="88260" y="14871"/>
                  </a:lnTo>
                  <a:lnTo>
                    <a:pt x="85839" y="15595"/>
                  </a:lnTo>
                  <a:lnTo>
                    <a:pt x="84099" y="17399"/>
                  </a:lnTo>
                  <a:lnTo>
                    <a:pt x="80429" y="17945"/>
                  </a:lnTo>
                  <a:lnTo>
                    <a:pt x="78358" y="18110"/>
                  </a:lnTo>
                  <a:lnTo>
                    <a:pt x="78930" y="21450"/>
                  </a:lnTo>
                  <a:lnTo>
                    <a:pt x="80340" y="23926"/>
                  </a:lnTo>
                  <a:lnTo>
                    <a:pt x="81902" y="25717"/>
                  </a:lnTo>
                  <a:lnTo>
                    <a:pt x="85940" y="25349"/>
                  </a:lnTo>
                  <a:lnTo>
                    <a:pt x="85636" y="25044"/>
                  </a:lnTo>
                  <a:lnTo>
                    <a:pt x="85229" y="24523"/>
                  </a:lnTo>
                  <a:lnTo>
                    <a:pt x="86296" y="23850"/>
                  </a:lnTo>
                  <a:lnTo>
                    <a:pt x="85483" y="22580"/>
                  </a:lnTo>
                  <a:lnTo>
                    <a:pt x="85255" y="21513"/>
                  </a:lnTo>
                  <a:lnTo>
                    <a:pt x="86220" y="18986"/>
                  </a:lnTo>
                  <a:lnTo>
                    <a:pt x="88711" y="17945"/>
                  </a:lnTo>
                  <a:lnTo>
                    <a:pt x="89347" y="17767"/>
                  </a:lnTo>
                  <a:lnTo>
                    <a:pt x="91503" y="17424"/>
                  </a:lnTo>
                  <a:lnTo>
                    <a:pt x="96856" y="17424"/>
                  </a:lnTo>
                  <a:lnTo>
                    <a:pt x="94640" y="14871"/>
                  </a:lnTo>
                  <a:lnTo>
                    <a:pt x="92151" y="14211"/>
                  </a:lnTo>
                  <a:close/>
                </a:path>
                <a:path w="99694" h="56515">
                  <a:moveTo>
                    <a:pt x="78099" y="14581"/>
                  </a:moveTo>
                  <a:lnTo>
                    <a:pt x="78041" y="14782"/>
                  </a:lnTo>
                  <a:lnTo>
                    <a:pt x="78099" y="14581"/>
                  </a:lnTo>
                  <a:close/>
                </a:path>
                <a:path w="99694" h="56515">
                  <a:moveTo>
                    <a:pt x="78162" y="14363"/>
                  </a:moveTo>
                  <a:lnTo>
                    <a:pt x="78099" y="14581"/>
                  </a:lnTo>
                  <a:lnTo>
                    <a:pt x="78162" y="14363"/>
                  </a:lnTo>
                  <a:close/>
                </a:path>
                <a:path w="99694" h="56515">
                  <a:moveTo>
                    <a:pt x="74282" y="8432"/>
                  </a:moveTo>
                  <a:lnTo>
                    <a:pt x="71843" y="8953"/>
                  </a:lnTo>
                  <a:lnTo>
                    <a:pt x="71259" y="9042"/>
                  </a:lnTo>
                  <a:lnTo>
                    <a:pt x="70281" y="9258"/>
                  </a:lnTo>
                  <a:lnTo>
                    <a:pt x="76551" y="9258"/>
                  </a:lnTo>
                  <a:lnTo>
                    <a:pt x="76136" y="8801"/>
                  </a:lnTo>
                  <a:lnTo>
                    <a:pt x="74282" y="8432"/>
                  </a:lnTo>
                  <a:close/>
                </a:path>
              </a:pathLst>
            </a:custGeom>
            <a:solidFill>
              <a:srgbClr val="9DD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11">
              <a:extLst>
                <a:ext uri="{FF2B5EF4-FFF2-40B4-BE49-F238E27FC236}">
                  <a16:creationId xmlns:a16="http://schemas.microsoft.com/office/drawing/2014/main" id="{4FC0ADAF-0FC6-17DB-DEB8-5BFF2AF9E1CC}"/>
                </a:ext>
              </a:extLst>
            </p:cNvPr>
            <p:cNvSpPr/>
            <p:nvPr/>
          </p:nvSpPr>
          <p:spPr>
            <a:xfrm>
              <a:off x="2700616" y="660501"/>
              <a:ext cx="16510" cy="15875"/>
            </a:xfrm>
            <a:custGeom>
              <a:avLst/>
              <a:gdLst/>
              <a:ahLst/>
              <a:cxnLst/>
              <a:rect l="l" t="t" r="r" b="b"/>
              <a:pathLst>
                <a:path w="16510" h="15875">
                  <a:moveTo>
                    <a:pt x="8966" y="15722"/>
                  </a:moveTo>
                  <a:lnTo>
                    <a:pt x="8382" y="15595"/>
                  </a:lnTo>
                  <a:lnTo>
                    <a:pt x="7785" y="15405"/>
                  </a:lnTo>
                  <a:lnTo>
                    <a:pt x="7162" y="15138"/>
                  </a:lnTo>
                  <a:lnTo>
                    <a:pt x="3251" y="13703"/>
                  </a:lnTo>
                  <a:lnTo>
                    <a:pt x="0" y="9829"/>
                  </a:lnTo>
                  <a:lnTo>
                    <a:pt x="1612" y="11950"/>
                  </a:lnTo>
                  <a:lnTo>
                    <a:pt x="5067" y="15773"/>
                  </a:lnTo>
                  <a:lnTo>
                    <a:pt x="8966" y="15722"/>
                  </a:lnTo>
                  <a:close/>
                </a:path>
                <a:path w="16510" h="15875">
                  <a:moveTo>
                    <a:pt x="16040" y="3187"/>
                  </a:moveTo>
                  <a:lnTo>
                    <a:pt x="11963" y="0"/>
                  </a:lnTo>
                  <a:lnTo>
                    <a:pt x="11036" y="12"/>
                  </a:lnTo>
                  <a:lnTo>
                    <a:pt x="9982" y="177"/>
                  </a:lnTo>
                  <a:lnTo>
                    <a:pt x="9258" y="393"/>
                  </a:lnTo>
                  <a:lnTo>
                    <a:pt x="6858" y="1397"/>
                  </a:lnTo>
                  <a:lnTo>
                    <a:pt x="5892" y="3924"/>
                  </a:lnTo>
                  <a:lnTo>
                    <a:pt x="6121" y="4991"/>
                  </a:lnTo>
                  <a:lnTo>
                    <a:pt x="6934" y="6261"/>
                  </a:lnTo>
                  <a:lnTo>
                    <a:pt x="5359" y="7264"/>
                  </a:lnTo>
                  <a:lnTo>
                    <a:pt x="5638" y="7632"/>
                  </a:lnTo>
                  <a:lnTo>
                    <a:pt x="4584" y="7759"/>
                  </a:lnTo>
                  <a:lnTo>
                    <a:pt x="4343" y="7912"/>
                  </a:lnTo>
                  <a:lnTo>
                    <a:pt x="2451" y="8026"/>
                  </a:lnTo>
                  <a:lnTo>
                    <a:pt x="5041" y="11061"/>
                  </a:lnTo>
                  <a:lnTo>
                    <a:pt x="8077" y="12192"/>
                  </a:lnTo>
                  <a:lnTo>
                    <a:pt x="9715" y="12890"/>
                  </a:lnTo>
                  <a:lnTo>
                    <a:pt x="10998" y="12979"/>
                  </a:lnTo>
                  <a:lnTo>
                    <a:pt x="13779" y="11595"/>
                  </a:lnTo>
                  <a:lnTo>
                    <a:pt x="14732" y="9118"/>
                  </a:lnTo>
                  <a:lnTo>
                    <a:pt x="15354" y="6858"/>
                  </a:lnTo>
                  <a:lnTo>
                    <a:pt x="16040" y="3187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12">
              <a:extLst>
                <a:ext uri="{FF2B5EF4-FFF2-40B4-BE49-F238E27FC236}">
                  <a16:creationId xmlns:a16="http://schemas.microsoft.com/office/drawing/2014/main" id="{91A1521B-664A-8EC1-26EA-474B9407781F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772397" y="666851"/>
              <a:ext cx="12280" cy="12775"/>
            </a:xfrm>
            <a:prstGeom prst="rect">
              <a:avLst/>
            </a:prstGeom>
          </p:spPr>
        </p:pic>
        <p:pic>
          <p:nvPicPr>
            <p:cNvPr id="51" name="object 13">
              <a:extLst>
                <a:ext uri="{FF2B5EF4-FFF2-40B4-BE49-F238E27FC236}">
                  <a16:creationId xmlns:a16="http://schemas.microsoft.com/office/drawing/2014/main" id="{EA1EB914-C4FB-BF18-AEB8-A8F4D9DAC338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609644" y="610693"/>
              <a:ext cx="239269" cy="557584"/>
            </a:xfrm>
            <a:prstGeom prst="rect">
              <a:avLst/>
            </a:prstGeom>
          </p:spPr>
        </p:pic>
        <p:sp>
          <p:nvSpPr>
            <p:cNvPr id="52" name="object 14">
              <a:extLst>
                <a:ext uri="{FF2B5EF4-FFF2-40B4-BE49-F238E27FC236}">
                  <a16:creationId xmlns:a16="http://schemas.microsoft.com/office/drawing/2014/main" id="{AB6A7C5D-EB82-5D0D-DD7B-6B74925EF2FF}"/>
                </a:ext>
              </a:extLst>
            </p:cNvPr>
            <p:cNvSpPr/>
            <p:nvPr/>
          </p:nvSpPr>
          <p:spPr>
            <a:xfrm>
              <a:off x="2548255" y="1092783"/>
              <a:ext cx="138430" cy="107314"/>
            </a:xfrm>
            <a:custGeom>
              <a:avLst/>
              <a:gdLst/>
              <a:ahLst/>
              <a:cxnLst/>
              <a:rect l="l" t="t" r="r" b="b"/>
              <a:pathLst>
                <a:path w="138430" h="107315">
                  <a:moveTo>
                    <a:pt x="39662" y="65532"/>
                  </a:moveTo>
                  <a:lnTo>
                    <a:pt x="39408" y="65633"/>
                  </a:lnTo>
                  <a:lnTo>
                    <a:pt x="39662" y="65532"/>
                  </a:lnTo>
                  <a:close/>
                </a:path>
                <a:path w="138430" h="107315">
                  <a:moveTo>
                    <a:pt x="94475" y="99415"/>
                  </a:moveTo>
                  <a:lnTo>
                    <a:pt x="94005" y="96596"/>
                  </a:lnTo>
                  <a:lnTo>
                    <a:pt x="82740" y="91719"/>
                  </a:lnTo>
                  <a:lnTo>
                    <a:pt x="74968" y="87261"/>
                  </a:lnTo>
                  <a:lnTo>
                    <a:pt x="70472" y="84010"/>
                  </a:lnTo>
                  <a:lnTo>
                    <a:pt x="69011" y="82753"/>
                  </a:lnTo>
                  <a:lnTo>
                    <a:pt x="61239" y="77101"/>
                  </a:lnTo>
                  <a:lnTo>
                    <a:pt x="60363" y="76466"/>
                  </a:lnTo>
                  <a:lnTo>
                    <a:pt x="54394" y="77101"/>
                  </a:lnTo>
                  <a:lnTo>
                    <a:pt x="51752" y="76047"/>
                  </a:lnTo>
                  <a:lnTo>
                    <a:pt x="49504" y="74803"/>
                  </a:lnTo>
                  <a:lnTo>
                    <a:pt x="47599" y="73482"/>
                  </a:lnTo>
                  <a:lnTo>
                    <a:pt x="32804" y="73406"/>
                  </a:lnTo>
                  <a:lnTo>
                    <a:pt x="20218" y="70878"/>
                  </a:lnTo>
                  <a:lnTo>
                    <a:pt x="15544" y="69278"/>
                  </a:lnTo>
                  <a:lnTo>
                    <a:pt x="11468" y="67894"/>
                  </a:lnTo>
                  <a:lnTo>
                    <a:pt x="8191" y="66446"/>
                  </a:lnTo>
                  <a:lnTo>
                    <a:pt x="4267" y="69278"/>
                  </a:lnTo>
                  <a:lnTo>
                    <a:pt x="12" y="67945"/>
                  </a:lnTo>
                  <a:lnTo>
                    <a:pt x="11633" y="76936"/>
                  </a:lnTo>
                  <a:lnTo>
                    <a:pt x="22161" y="78193"/>
                  </a:lnTo>
                  <a:lnTo>
                    <a:pt x="34429" y="82448"/>
                  </a:lnTo>
                  <a:lnTo>
                    <a:pt x="39611" y="94386"/>
                  </a:lnTo>
                  <a:lnTo>
                    <a:pt x="47320" y="106972"/>
                  </a:lnTo>
                  <a:lnTo>
                    <a:pt x="52349" y="104927"/>
                  </a:lnTo>
                  <a:lnTo>
                    <a:pt x="64465" y="101612"/>
                  </a:lnTo>
                  <a:lnTo>
                    <a:pt x="74422" y="99987"/>
                  </a:lnTo>
                  <a:lnTo>
                    <a:pt x="81153" y="99466"/>
                  </a:lnTo>
                  <a:lnTo>
                    <a:pt x="83629" y="99415"/>
                  </a:lnTo>
                  <a:lnTo>
                    <a:pt x="94475" y="99415"/>
                  </a:lnTo>
                  <a:close/>
                </a:path>
                <a:path w="138430" h="107315">
                  <a:moveTo>
                    <a:pt x="109677" y="21996"/>
                  </a:moveTo>
                  <a:lnTo>
                    <a:pt x="108851" y="18707"/>
                  </a:lnTo>
                  <a:lnTo>
                    <a:pt x="108254" y="16344"/>
                  </a:lnTo>
                  <a:lnTo>
                    <a:pt x="102768" y="14528"/>
                  </a:lnTo>
                  <a:lnTo>
                    <a:pt x="105422" y="4635"/>
                  </a:lnTo>
                  <a:lnTo>
                    <a:pt x="106667" y="0"/>
                  </a:lnTo>
                  <a:lnTo>
                    <a:pt x="96037" y="4635"/>
                  </a:lnTo>
                  <a:lnTo>
                    <a:pt x="93891" y="4584"/>
                  </a:lnTo>
                  <a:lnTo>
                    <a:pt x="89776" y="5372"/>
                  </a:lnTo>
                  <a:lnTo>
                    <a:pt x="87172" y="8394"/>
                  </a:lnTo>
                  <a:lnTo>
                    <a:pt x="89395" y="14528"/>
                  </a:lnTo>
                  <a:lnTo>
                    <a:pt x="89496" y="16344"/>
                  </a:lnTo>
                  <a:lnTo>
                    <a:pt x="89141" y="22644"/>
                  </a:lnTo>
                  <a:lnTo>
                    <a:pt x="98628" y="18707"/>
                  </a:lnTo>
                  <a:lnTo>
                    <a:pt x="102501" y="19710"/>
                  </a:lnTo>
                  <a:lnTo>
                    <a:pt x="104368" y="22707"/>
                  </a:lnTo>
                  <a:lnTo>
                    <a:pt x="106311" y="22009"/>
                  </a:lnTo>
                  <a:lnTo>
                    <a:pt x="109677" y="21996"/>
                  </a:lnTo>
                  <a:close/>
                </a:path>
                <a:path w="138430" h="107315">
                  <a:moveTo>
                    <a:pt x="138023" y="59182"/>
                  </a:moveTo>
                  <a:lnTo>
                    <a:pt x="126695" y="59499"/>
                  </a:lnTo>
                  <a:lnTo>
                    <a:pt x="125907" y="51371"/>
                  </a:lnTo>
                  <a:lnTo>
                    <a:pt x="119138" y="47904"/>
                  </a:lnTo>
                  <a:lnTo>
                    <a:pt x="113474" y="47396"/>
                  </a:lnTo>
                  <a:lnTo>
                    <a:pt x="111379" y="47218"/>
                  </a:lnTo>
                  <a:lnTo>
                    <a:pt x="107683" y="47396"/>
                  </a:lnTo>
                  <a:lnTo>
                    <a:pt x="107759" y="42214"/>
                  </a:lnTo>
                  <a:lnTo>
                    <a:pt x="107835" y="37807"/>
                  </a:lnTo>
                  <a:lnTo>
                    <a:pt x="98717" y="37807"/>
                  </a:lnTo>
                  <a:lnTo>
                    <a:pt x="94627" y="37338"/>
                  </a:lnTo>
                  <a:lnTo>
                    <a:pt x="90385" y="39535"/>
                  </a:lnTo>
                  <a:lnTo>
                    <a:pt x="87033" y="42214"/>
                  </a:lnTo>
                  <a:lnTo>
                    <a:pt x="82575" y="40208"/>
                  </a:lnTo>
                  <a:lnTo>
                    <a:pt x="80276" y="38836"/>
                  </a:lnTo>
                  <a:lnTo>
                    <a:pt x="78841" y="41262"/>
                  </a:lnTo>
                  <a:lnTo>
                    <a:pt x="76708" y="43853"/>
                  </a:lnTo>
                  <a:lnTo>
                    <a:pt x="73609" y="45605"/>
                  </a:lnTo>
                  <a:lnTo>
                    <a:pt x="64338" y="51435"/>
                  </a:lnTo>
                  <a:lnTo>
                    <a:pt x="63500" y="59499"/>
                  </a:lnTo>
                  <a:lnTo>
                    <a:pt x="63385" y="63042"/>
                  </a:lnTo>
                  <a:lnTo>
                    <a:pt x="63207" y="64033"/>
                  </a:lnTo>
                  <a:lnTo>
                    <a:pt x="66306" y="67449"/>
                  </a:lnTo>
                  <a:lnTo>
                    <a:pt x="70421" y="66725"/>
                  </a:lnTo>
                  <a:lnTo>
                    <a:pt x="70789" y="78308"/>
                  </a:lnTo>
                  <a:lnTo>
                    <a:pt x="74663" y="83375"/>
                  </a:lnTo>
                  <a:lnTo>
                    <a:pt x="79121" y="84531"/>
                  </a:lnTo>
                  <a:lnTo>
                    <a:pt x="81267" y="84340"/>
                  </a:lnTo>
                  <a:lnTo>
                    <a:pt x="91948" y="93345"/>
                  </a:lnTo>
                  <a:lnTo>
                    <a:pt x="99225" y="93992"/>
                  </a:lnTo>
                  <a:lnTo>
                    <a:pt x="103365" y="90957"/>
                  </a:lnTo>
                  <a:lnTo>
                    <a:pt x="104686" y="88900"/>
                  </a:lnTo>
                  <a:lnTo>
                    <a:pt x="105943" y="84645"/>
                  </a:lnTo>
                  <a:lnTo>
                    <a:pt x="105638" y="84340"/>
                  </a:lnTo>
                  <a:lnTo>
                    <a:pt x="102958" y="81661"/>
                  </a:lnTo>
                  <a:lnTo>
                    <a:pt x="112077" y="81826"/>
                  </a:lnTo>
                  <a:lnTo>
                    <a:pt x="112141" y="81661"/>
                  </a:lnTo>
                  <a:lnTo>
                    <a:pt x="114122" y="76949"/>
                  </a:lnTo>
                  <a:lnTo>
                    <a:pt x="128663" y="77444"/>
                  </a:lnTo>
                  <a:lnTo>
                    <a:pt x="129641" y="76949"/>
                  </a:lnTo>
                  <a:lnTo>
                    <a:pt x="135686" y="73926"/>
                  </a:lnTo>
                  <a:lnTo>
                    <a:pt x="137896" y="69519"/>
                  </a:lnTo>
                  <a:lnTo>
                    <a:pt x="138010" y="67449"/>
                  </a:lnTo>
                  <a:lnTo>
                    <a:pt x="138023" y="66725"/>
                  </a:lnTo>
                  <a:lnTo>
                    <a:pt x="138023" y="59499"/>
                  </a:lnTo>
                  <a:lnTo>
                    <a:pt x="138023" y="59182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15">
              <a:extLst>
                <a:ext uri="{FF2B5EF4-FFF2-40B4-BE49-F238E27FC236}">
                  <a16:creationId xmlns:a16="http://schemas.microsoft.com/office/drawing/2014/main" id="{23682C1E-2C52-0175-2D4A-026AAC8B45C1}"/>
                </a:ext>
              </a:extLst>
            </p:cNvPr>
            <p:cNvSpPr/>
            <p:nvPr/>
          </p:nvSpPr>
          <p:spPr>
            <a:xfrm>
              <a:off x="2553347" y="1096479"/>
              <a:ext cx="156210" cy="97790"/>
            </a:xfrm>
            <a:custGeom>
              <a:avLst/>
              <a:gdLst/>
              <a:ahLst/>
              <a:cxnLst/>
              <a:rect l="l" t="t" r="r" b="b"/>
              <a:pathLst>
                <a:path w="156210" h="97790">
                  <a:moveTo>
                    <a:pt x="78854" y="91643"/>
                  </a:moveTo>
                  <a:lnTo>
                    <a:pt x="49771" y="78752"/>
                  </a:lnTo>
                  <a:lnTo>
                    <a:pt x="42240" y="73647"/>
                  </a:lnTo>
                  <a:lnTo>
                    <a:pt x="35814" y="71120"/>
                  </a:lnTo>
                  <a:lnTo>
                    <a:pt x="32969" y="70129"/>
                  </a:lnTo>
                  <a:lnTo>
                    <a:pt x="24599" y="69786"/>
                  </a:lnTo>
                  <a:lnTo>
                    <a:pt x="17018" y="67894"/>
                  </a:lnTo>
                  <a:lnTo>
                    <a:pt x="11595" y="66103"/>
                  </a:lnTo>
                  <a:lnTo>
                    <a:pt x="8102" y="65239"/>
                  </a:lnTo>
                  <a:lnTo>
                    <a:pt x="4826" y="64071"/>
                  </a:lnTo>
                  <a:lnTo>
                    <a:pt x="2476" y="63157"/>
                  </a:lnTo>
                  <a:lnTo>
                    <a:pt x="1930" y="63461"/>
                  </a:lnTo>
                  <a:lnTo>
                    <a:pt x="1066" y="63893"/>
                  </a:lnTo>
                  <a:lnTo>
                    <a:pt x="0" y="64211"/>
                  </a:lnTo>
                  <a:lnTo>
                    <a:pt x="11811" y="69748"/>
                  </a:lnTo>
                  <a:lnTo>
                    <a:pt x="21640" y="70739"/>
                  </a:lnTo>
                  <a:lnTo>
                    <a:pt x="33274" y="75450"/>
                  </a:lnTo>
                  <a:lnTo>
                    <a:pt x="42075" y="95567"/>
                  </a:lnTo>
                  <a:lnTo>
                    <a:pt x="45212" y="97777"/>
                  </a:lnTo>
                  <a:lnTo>
                    <a:pt x="42227" y="86931"/>
                  </a:lnTo>
                  <a:lnTo>
                    <a:pt x="48996" y="87083"/>
                  </a:lnTo>
                  <a:lnTo>
                    <a:pt x="61087" y="88265"/>
                  </a:lnTo>
                  <a:lnTo>
                    <a:pt x="70523" y="89776"/>
                  </a:lnTo>
                  <a:lnTo>
                    <a:pt x="76657" y="91084"/>
                  </a:lnTo>
                  <a:lnTo>
                    <a:pt x="78854" y="91643"/>
                  </a:lnTo>
                  <a:close/>
                </a:path>
                <a:path w="156210" h="97790">
                  <a:moveTo>
                    <a:pt x="95986" y="101"/>
                  </a:moveTo>
                  <a:lnTo>
                    <a:pt x="91859" y="1778"/>
                  </a:lnTo>
                  <a:lnTo>
                    <a:pt x="91109" y="7988"/>
                  </a:lnTo>
                  <a:lnTo>
                    <a:pt x="87045" y="10807"/>
                  </a:lnTo>
                  <a:lnTo>
                    <a:pt x="84747" y="15354"/>
                  </a:lnTo>
                  <a:lnTo>
                    <a:pt x="90576" y="13589"/>
                  </a:lnTo>
                  <a:lnTo>
                    <a:pt x="94043" y="12636"/>
                  </a:lnTo>
                  <a:lnTo>
                    <a:pt x="95758" y="5778"/>
                  </a:lnTo>
                  <a:lnTo>
                    <a:pt x="95986" y="101"/>
                  </a:lnTo>
                  <a:close/>
                </a:path>
                <a:path w="156210" h="97790">
                  <a:moveTo>
                    <a:pt x="99593" y="85204"/>
                  </a:moveTo>
                  <a:lnTo>
                    <a:pt x="93624" y="81432"/>
                  </a:lnTo>
                  <a:lnTo>
                    <a:pt x="87020" y="75768"/>
                  </a:lnTo>
                  <a:lnTo>
                    <a:pt x="82308" y="74510"/>
                  </a:lnTo>
                  <a:lnTo>
                    <a:pt x="85445" y="87718"/>
                  </a:lnTo>
                  <a:lnTo>
                    <a:pt x="94564" y="86779"/>
                  </a:lnTo>
                  <a:lnTo>
                    <a:pt x="99593" y="85204"/>
                  </a:lnTo>
                  <a:close/>
                </a:path>
                <a:path w="156210" h="97790">
                  <a:moveTo>
                    <a:pt x="112306" y="22301"/>
                  </a:moveTo>
                  <a:lnTo>
                    <a:pt x="82550" y="22301"/>
                  </a:lnTo>
                  <a:lnTo>
                    <a:pt x="76695" y="22301"/>
                  </a:lnTo>
                  <a:lnTo>
                    <a:pt x="77609" y="23774"/>
                  </a:lnTo>
                  <a:lnTo>
                    <a:pt x="78193" y="25412"/>
                  </a:lnTo>
                  <a:lnTo>
                    <a:pt x="78117" y="27076"/>
                  </a:lnTo>
                  <a:lnTo>
                    <a:pt x="101257" y="24536"/>
                  </a:lnTo>
                  <a:lnTo>
                    <a:pt x="112306" y="22301"/>
                  </a:lnTo>
                  <a:close/>
                </a:path>
                <a:path w="156210" h="97790">
                  <a:moveTo>
                    <a:pt x="129463" y="61785"/>
                  </a:moveTo>
                  <a:lnTo>
                    <a:pt x="127101" y="55816"/>
                  </a:lnTo>
                  <a:lnTo>
                    <a:pt x="121132" y="58166"/>
                  </a:lnTo>
                  <a:lnTo>
                    <a:pt x="126949" y="60680"/>
                  </a:lnTo>
                  <a:lnTo>
                    <a:pt x="125539" y="63982"/>
                  </a:lnTo>
                  <a:lnTo>
                    <a:pt x="85356" y="51854"/>
                  </a:lnTo>
                  <a:lnTo>
                    <a:pt x="84442" y="51092"/>
                  </a:lnTo>
                  <a:lnTo>
                    <a:pt x="83870" y="50622"/>
                  </a:lnTo>
                  <a:lnTo>
                    <a:pt x="74917" y="44335"/>
                  </a:lnTo>
                  <a:lnTo>
                    <a:pt x="70662" y="40881"/>
                  </a:lnTo>
                  <a:lnTo>
                    <a:pt x="85293" y="39928"/>
                  </a:lnTo>
                  <a:lnTo>
                    <a:pt x="94881" y="42608"/>
                  </a:lnTo>
                  <a:lnTo>
                    <a:pt x="87490" y="44335"/>
                  </a:lnTo>
                  <a:lnTo>
                    <a:pt x="86080" y="47790"/>
                  </a:lnTo>
                  <a:lnTo>
                    <a:pt x="88747" y="51092"/>
                  </a:lnTo>
                  <a:lnTo>
                    <a:pt x="92202" y="52197"/>
                  </a:lnTo>
                  <a:lnTo>
                    <a:pt x="104787" y="47485"/>
                  </a:lnTo>
                  <a:lnTo>
                    <a:pt x="113271" y="51092"/>
                  </a:lnTo>
                  <a:lnTo>
                    <a:pt x="107454" y="57696"/>
                  </a:lnTo>
                  <a:lnTo>
                    <a:pt x="100063" y="57543"/>
                  </a:lnTo>
                  <a:lnTo>
                    <a:pt x="113118" y="59893"/>
                  </a:lnTo>
                  <a:lnTo>
                    <a:pt x="116420" y="57696"/>
                  </a:lnTo>
                  <a:lnTo>
                    <a:pt x="119710" y="55499"/>
                  </a:lnTo>
                  <a:lnTo>
                    <a:pt x="126479" y="50622"/>
                  </a:lnTo>
                  <a:lnTo>
                    <a:pt x="118160" y="47485"/>
                  </a:lnTo>
                  <a:lnTo>
                    <a:pt x="115633" y="46532"/>
                  </a:lnTo>
                  <a:lnTo>
                    <a:pt x="115112" y="46380"/>
                  </a:lnTo>
                  <a:lnTo>
                    <a:pt x="103835" y="43078"/>
                  </a:lnTo>
                  <a:lnTo>
                    <a:pt x="99745" y="46380"/>
                  </a:lnTo>
                  <a:lnTo>
                    <a:pt x="102425" y="40246"/>
                  </a:lnTo>
                  <a:lnTo>
                    <a:pt x="101866" y="39928"/>
                  </a:lnTo>
                  <a:lnTo>
                    <a:pt x="101473" y="39700"/>
                  </a:lnTo>
                  <a:lnTo>
                    <a:pt x="95821" y="36474"/>
                  </a:lnTo>
                  <a:lnTo>
                    <a:pt x="86855" y="35534"/>
                  </a:lnTo>
                  <a:lnTo>
                    <a:pt x="82613" y="38366"/>
                  </a:lnTo>
                  <a:lnTo>
                    <a:pt x="78689" y="39700"/>
                  </a:lnTo>
                  <a:lnTo>
                    <a:pt x="75552" y="38773"/>
                  </a:lnTo>
                  <a:lnTo>
                    <a:pt x="73482" y="37604"/>
                  </a:lnTo>
                  <a:lnTo>
                    <a:pt x="72199" y="39217"/>
                  </a:lnTo>
                  <a:lnTo>
                    <a:pt x="70561" y="40754"/>
                  </a:lnTo>
                  <a:lnTo>
                    <a:pt x="68503" y="41922"/>
                  </a:lnTo>
                  <a:lnTo>
                    <a:pt x="68199" y="42113"/>
                  </a:lnTo>
                  <a:lnTo>
                    <a:pt x="67703" y="42481"/>
                  </a:lnTo>
                  <a:lnTo>
                    <a:pt x="68046" y="44577"/>
                  </a:lnTo>
                  <a:lnTo>
                    <a:pt x="66890" y="46532"/>
                  </a:lnTo>
                  <a:lnTo>
                    <a:pt x="65163" y="51257"/>
                  </a:lnTo>
                  <a:lnTo>
                    <a:pt x="72555" y="51092"/>
                  </a:lnTo>
                  <a:lnTo>
                    <a:pt x="72402" y="63792"/>
                  </a:lnTo>
                  <a:lnTo>
                    <a:pt x="70040" y="61302"/>
                  </a:lnTo>
                  <a:lnTo>
                    <a:pt x="69405" y="71043"/>
                  </a:lnTo>
                  <a:lnTo>
                    <a:pt x="72872" y="76390"/>
                  </a:lnTo>
                  <a:lnTo>
                    <a:pt x="77901" y="82054"/>
                  </a:lnTo>
                  <a:lnTo>
                    <a:pt x="77266" y="75768"/>
                  </a:lnTo>
                  <a:lnTo>
                    <a:pt x="76327" y="67906"/>
                  </a:lnTo>
                  <a:lnTo>
                    <a:pt x="72580" y="63995"/>
                  </a:lnTo>
                  <a:lnTo>
                    <a:pt x="89535" y="64147"/>
                  </a:lnTo>
                  <a:lnTo>
                    <a:pt x="94665" y="71018"/>
                  </a:lnTo>
                  <a:lnTo>
                    <a:pt x="101193" y="72351"/>
                  </a:lnTo>
                  <a:lnTo>
                    <a:pt x="106845" y="71018"/>
                  </a:lnTo>
                  <a:lnTo>
                    <a:pt x="109181" y="69964"/>
                  </a:lnTo>
                  <a:lnTo>
                    <a:pt x="122110" y="71069"/>
                  </a:lnTo>
                  <a:lnTo>
                    <a:pt x="124218" y="69964"/>
                  </a:lnTo>
                  <a:lnTo>
                    <a:pt x="126949" y="68541"/>
                  </a:lnTo>
                  <a:lnTo>
                    <a:pt x="127990" y="67983"/>
                  </a:lnTo>
                  <a:lnTo>
                    <a:pt x="129438" y="64147"/>
                  </a:lnTo>
                  <a:lnTo>
                    <a:pt x="129463" y="61785"/>
                  </a:lnTo>
                  <a:close/>
                </a:path>
                <a:path w="156210" h="97790">
                  <a:moveTo>
                    <a:pt x="155714" y="5283"/>
                  </a:moveTo>
                  <a:lnTo>
                    <a:pt x="155232" y="0"/>
                  </a:lnTo>
                  <a:lnTo>
                    <a:pt x="137668" y="9588"/>
                  </a:lnTo>
                  <a:lnTo>
                    <a:pt x="120777" y="15976"/>
                  </a:lnTo>
                  <a:lnTo>
                    <a:pt x="86080" y="22212"/>
                  </a:lnTo>
                  <a:lnTo>
                    <a:pt x="112712" y="22212"/>
                  </a:lnTo>
                  <a:lnTo>
                    <a:pt x="120230" y="20688"/>
                  </a:lnTo>
                  <a:lnTo>
                    <a:pt x="133070" y="17183"/>
                  </a:lnTo>
                  <a:lnTo>
                    <a:pt x="137795" y="15646"/>
                  </a:lnTo>
                  <a:lnTo>
                    <a:pt x="155714" y="5283"/>
                  </a:lnTo>
                  <a:close/>
                </a:path>
              </a:pathLst>
            </a:custGeom>
            <a:solidFill>
              <a:srgbClr val="FAC6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16">
              <a:extLst>
                <a:ext uri="{FF2B5EF4-FFF2-40B4-BE49-F238E27FC236}">
                  <a16:creationId xmlns:a16="http://schemas.microsoft.com/office/drawing/2014/main" id="{B1279B92-DA67-4134-AE0C-BE0AD32F19B4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573959" y="1138300"/>
              <a:ext cx="6642" cy="2565"/>
            </a:xfrm>
            <a:prstGeom prst="rect">
              <a:avLst/>
            </a:prstGeom>
          </p:spPr>
        </p:pic>
        <p:pic>
          <p:nvPicPr>
            <p:cNvPr id="55" name="object 17">
              <a:extLst>
                <a:ext uri="{FF2B5EF4-FFF2-40B4-BE49-F238E27FC236}">
                  <a16:creationId xmlns:a16="http://schemas.microsoft.com/office/drawing/2014/main" id="{65906B94-1389-1DDF-92A0-89B936BC64CF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556455" y="1083891"/>
              <a:ext cx="76104" cy="82643"/>
            </a:xfrm>
            <a:prstGeom prst="rect">
              <a:avLst/>
            </a:prstGeom>
          </p:spPr>
        </p:pic>
        <p:pic>
          <p:nvPicPr>
            <p:cNvPr id="56" name="object 18">
              <a:extLst>
                <a:ext uri="{FF2B5EF4-FFF2-40B4-BE49-F238E27FC236}">
                  <a16:creationId xmlns:a16="http://schemas.microsoft.com/office/drawing/2014/main" id="{DB07808D-52F8-8DE5-2CC5-5D20B395F143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565742" y="1137170"/>
              <a:ext cx="29248" cy="15773"/>
            </a:xfrm>
            <a:prstGeom prst="rect">
              <a:avLst/>
            </a:prstGeom>
          </p:spPr>
        </p:pic>
        <p:pic>
          <p:nvPicPr>
            <p:cNvPr id="57" name="object 19">
              <a:extLst>
                <a:ext uri="{FF2B5EF4-FFF2-40B4-BE49-F238E27FC236}">
                  <a16:creationId xmlns:a16="http://schemas.microsoft.com/office/drawing/2014/main" id="{988CA873-70EC-665C-CA14-E0B296352E01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543159" y="1040348"/>
              <a:ext cx="314471" cy="127342"/>
            </a:xfrm>
            <a:prstGeom prst="rect">
              <a:avLst/>
            </a:prstGeom>
          </p:spPr>
        </p:pic>
        <p:pic>
          <p:nvPicPr>
            <p:cNvPr id="58" name="object 20">
              <a:extLst>
                <a:ext uri="{FF2B5EF4-FFF2-40B4-BE49-F238E27FC236}">
                  <a16:creationId xmlns:a16="http://schemas.microsoft.com/office/drawing/2014/main" id="{CD0743B2-511B-80D0-BBEB-6A1DEB1A56BD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33345" y="693369"/>
              <a:ext cx="33858" cy="6921"/>
            </a:xfrm>
            <a:prstGeom prst="rect">
              <a:avLst/>
            </a:prstGeom>
          </p:spPr>
        </p:pic>
        <p:sp>
          <p:nvSpPr>
            <p:cNvPr id="59" name="object 21">
              <a:extLst>
                <a:ext uri="{FF2B5EF4-FFF2-40B4-BE49-F238E27FC236}">
                  <a16:creationId xmlns:a16="http://schemas.microsoft.com/office/drawing/2014/main" id="{5B803722-519C-A1DA-0FA1-23EE423F21FA}"/>
                </a:ext>
              </a:extLst>
            </p:cNvPr>
            <p:cNvSpPr/>
            <p:nvPr/>
          </p:nvSpPr>
          <p:spPr>
            <a:xfrm>
              <a:off x="2375940" y="654591"/>
              <a:ext cx="37465" cy="31750"/>
            </a:xfrm>
            <a:custGeom>
              <a:avLst/>
              <a:gdLst/>
              <a:ahLst/>
              <a:cxnLst/>
              <a:rect l="l" t="t" r="r" b="b"/>
              <a:pathLst>
                <a:path w="37464" h="31750">
                  <a:moveTo>
                    <a:pt x="15100" y="0"/>
                  </a:moveTo>
                  <a:lnTo>
                    <a:pt x="14376" y="177"/>
                  </a:lnTo>
                  <a:lnTo>
                    <a:pt x="14040" y="533"/>
                  </a:lnTo>
                  <a:lnTo>
                    <a:pt x="13995" y="2082"/>
                  </a:lnTo>
                  <a:lnTo>
                    <a:pt x="14096" y="2387"/>
                  </a:lnTo>
                  <a:lnTo>
                    <a:pt x="14414" y="15824"/>
                  </a:lnTo>
                  <a:lnTo>
                    <a:pt x="4038" y="20459"/>
                  </a:lnTo>
                  <a:lnTo>
                    <a:pt x="1676" y="21399"/>
                  </a:lnTo>
                  <a:lnTo>
                    <a:pt x="419" y="21717"/>
                  </a:lnTo>
                  <a:lnTo>
                    <a:pt x="0" y="21755"/>
                  </a:lnTo>
                  <a:lnTo>
                    <a:pt x="2971" y="22898"/>
                  </a:lnTo>
                  <a:lnTo>
                    <a:pt x="11582" y="26377"/>
                  </a:lnTo>
                  <a:lnTo>
                    <a:pt x="18745" y="31203"/>
                  </a:lnTo>
                  <a:lnTo>
                    <a:pt x="29286" y="30454"/>
                  </a:lnTo>
                  <a:lnTo>
                    <a:pt x="36804" y="17792"/>
                  </a:lnTo>
                  <a:lnTo>
                    <a:pt x="37020" y="17500"/>
                  </a:lnTo>
                  <a:lnTo>
                    <a:pt x="37325" y="16992"/>
                  </a:lnTo>
                  <a:lnTo>
                    <a:pt x="35890" y="14020"/>
                  </a:lnTo>
                  <a:lnTo>
                    <a:pt x="35255" y="12192"/>
                  </a:lnTo>
                  <a:lnTo>
                    <a:pt x="35090" y="11798"/>
                  </a:lnTo>
                  <a:lnTo>
                    <a:pt x="29946" y="3937"/>
                  </a:lnTo>
                  <a:lnTo>
                    <a:pt x="21666" y="1346"/>
                  </a:lnTo>
                  <a:lnTo>
                    <a:pt x="18046" y="533"/>
                  </a:lnTo>
                  <a:lnTo>
                    <a:pt x="15100" y="0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22">
              <a:extLst>
                <a:ext uri="{FF2B5EF4-FFF2-40B4-BE49-F238E27FC236}">
                  <a16:creationId xmlns:a16="http://schemas.microsoft.com/office/drawing/2014/main" id="{E31DAF71-99E7-3FD4-A02A-804849FF0747}"/>
                </a:ext>
              </a:extLst>
            </p:cNvPr>
            <p:cNvSpPr/>
            <p:nvPr/>
          </p:nvSpPr>
          <p:spPr>
            <a:xfrm>
              <a:off x="2365904" y="642910"/>
              <a:ext cx="99695" cy="56515"/>
            </a:xfrm>
            <a:custGeom>
              <a:avLst/>
              <a:gdLst/>
              <a:ahLst/>
              <a:cxnLst/>
              <a:rect l="l" t="t" r="r" b="b"/>
              <a:pathLst>
                <a:path w="99694" h="56515">
                  <a:moveTo>
                    <a:pt x="74412" y="28244"/>
                  </a:moveTo>
                  <a:lnTo>
                    <a:pt x="47536" y="28244"/>
                  </a:lnTo>
                  <a:lnTo>
                    <a:pt x="48152" y="29870"/>
                  </a:lnTo>
                  <a:lnTo>
                    <a:pt x="48641" y="31584"/>
                  </a:lnTo>
                  <a:lnTo>
                    <a:pt x="70167" y="54635"/>
                  </a:lnTo>
                  <a:lnTo>
                    <a:pt x="73079" y="55276"/>
                  </a:lnTo>
                  <a:lnTo>
                    <a:pt x="80146" y="55954"/>
                  </a:lnTo>
                  <a:lnTo>
                    <a:pt x="89418" y="55077"/>
                  </a:lnTo>
                  <a:lnTo>
                    <a:pt x="94132" y="53149"/>
                  </a:lnTo>
                  <a:lnTo>
                    <a:pt x="81340" y="53136"/>
                  </a:lnTo>
                  <a:lnTo>
                    <a:pt x="76073" y="52565"/>
                  </a:lnTo>
                  <a:lnTo>
                    <a:pt x="90545" y="52565"/>
                  </a:lnTo>
                  <a:lnTo>
                    <a:pt x="96735" y="48933"/>
                  </a:lnTo>
                  <a:lnTo>
                    <a:pt x="91734" y="47757"/>
                  </a:lnTo>
                  <a:lnTo>
                    <a:pt x="84964" y="43786"/>
                  </a:lnTo>
                  <a:lnTo>
                    <a:pt x="77663" y="35381"/>
                  </a:lnTo>
                  <a:lnTo>
                    <a:pt x="74412" y="28244"/>
                  </a:lnTo>
                  <a:close/>
                </a:path>
                <a:path w="99694" h="56515">
                  <a:moveTo>
                    <a:pt x="69951" y="54597"/>
                  </a:moveTo>
                  <a:lnTo>
                    <a:pt x="70127" y="54635"/>
                  </a:lnTo>
                  <a:lnTo>
                    <a:pt x="69951" y="54597"/>
                  </a:lnTo>
                  <a:close/>
                </a:path>
                <a:path w="99694" h="56515">
                  <a:moveTo>
                    <a:pt x="97497" y="48475"/>
                  </a:moveTo>
                  <a:lnTo>
                    <a:pt x="90233" y="53098"/>
                  </a:lnTo>
                  <a:lnTo>
                    <a:pt x="81534" y="53149"/>
                  </a:lnTo>
                  <a:lnTo>
                    <a:pt x="94132" y="53149"/>
                  </a:lnTo>
                  <a:lnTo>
                    <a:pt x="99161" y="51092"/>
                  </a:lnTo>
                  <a:lnTo>
                    <a:pt x="98501" y="49987"/>
                  </a:lnTo>
                  <a:lnTo>
                    <a:pt x="98107" y="49390"/>
                  </a:lnTo>
                  <a:lnTo>
                    <a:pt x="98686" y="48996"/>
                  </a:lnTo>
                  <a:lnTo>
                    <a:pt x="97840" y="48983"/>
                  </a:lnTo>
                  <a:lnTo>
                    <a:pt x="97497" y="48475"/>
                  </a:lnTo>
                  <a:close/>
                </a:path>
                <a:path w="99694" h="56515">
                  <a:moveTo>
                    <a:pt x="81412" y="53136"/>
                  </a:moveTo>
                  <a:close/>
                </a:path>
                <a:path w="99694" h="56515">
                  <a:moveTo>
                    <a:pt x="90545" y="52565"/>
                  </a:moveTo>
                  <a:lnTo>
                    <a:pt x="76073" y="52565"/>
                  </a:lnTo>
                  <a:lnTo>
                    <a:pt x="81412" y="53136"/>
                  </a:lnTo>
                  <a:lnTo>
                    <a:pt x="89636" y="53098"/>
                  </a:lnTo>
                  <a:lnTo>
                    <a:pt x="90545" y="52565"/>
                  </a:lnTo>
                  <a:close/>
                </a:path>
                <a:path w="99694" h="56515">
                  <a:moveTo>
                    <a:pt x="98742" y="48958"/>
                  </a:moveTo>
                  <a:lnTo>
                    <a:pt x="98412" y="48996"/>
                  </a:lnTo>
                  <a:lnTo>
                    <a:pt x="98686" y="48996"/>
                  </a:lnTo>
                  <a:close/>
                </a:path>
                <a:path w="99694" h="56515">
                  <a:moveTo>
                    <a:pt x="7010" y="14211"/>
                  </a:moveTo>
                  <a:lnTo>
                    <a:pt x="4521" y="14871"/>
                  </a:lnTo>
                  <a:lnTo>
                    <a:pt x="0" y="20078"/>
                  </a:lnTo>
                  <a:lnTo>
                    <a:pt x="1911" y="26708"/>
                  </a:lnTo>
                  <a:lnTo>
                    <a:pt x="2997" y="31102"/>
                  </a:lnTo>
                  <a:lnTo>
                    <a:pt x="8242" y="33731"/>
                  </a:lnTo>
                  <a:lnTo>
                    <a:pt x="10337" y="33705"/>
                  </a:lnTo>
                  <a:lnTo>
                    <a:pt x="12623" y="32727"/>
                  </a:lnTo>
                  <a:lnTo>
                    <a:pt x="18513" y="30568"/>
                  </a:lnTo>
                  <a:lnTo>
                    <a:pt x="8788" y="30568"/>
                  </a:lnTo>
                  <a:lnTo>
                    <a:pt x="6019" y="29184"/>
                  </a:lnTo>
                  <a:lnTo>
                    <a:pt x="5067" y="26708"/>
                  </a:lnTo>
                  <a:lnTo>
                    <a:pt x="4820" y="25717"/>
                  </a:lnTo>
                  <a:lnTo>
                    <a:pt x="4461" y="24523"/>
                  </a:lnTo>
                  <a:lnTo>
                    <a:pt x="3708" y="20497"/>
                  </a:lnTo>
                  <a:lnTo>
                    <a:pt x="6086" y="17767"/>
                  </a:lnTo>
                  <a:lnTo>
                    <a:pt x="7658" y="17424"/>
                  </a:lnTo>
                  <a:lnTo>
                    <a:pt x="15220" y="17424"/>
                  </a:lnTo>
                  <a:lnTo>
                    <a:pt x="15062" y="17399"/>
                  </a:lnTo>
                  <a:lnTo>
                    <a:pt x="13322" y="15595"/>
                  </a:lnTo>
                  <a:lnTo>
                    <a:pt x="10858" y="14859"/>
                  </a:lnTo>
                  <a:lnTo>
                    <a:pt x="10325" y="14719"/>
                  </a:lnTo>
                  <a:lnTo>
                    <a:pt x="7010" y="14211"/>
                  </a:lnTo>
                  <a:close/>
                </a:path>
                <a:path w="99694" h="56515">
                  <a:moveTo>
                    <a:pt x="24131" y="14363"/>
                  </a:moveTo>
                  <a:lnTo>
                    <a:pt x="21056" y="14363"/>
                  </a:lnTo>
                  <a:lnTo>
                    <a:pt x="21132" y="14782"/>
                  </a:lnTo>
                  <a:lnTo>
                    <a:pt x="21131" y="17399"/>
                  </a:lnTo>
                  <a:lnTo>
                    <a:pt x="21348" y="26174"/>
                  </a:lnTo>
                  <a:lnTo>
                    <a:pt x="11493" y="29870"/>
                  </a:lnTo>
                  <a:lnTo>
                    <a:pt x="9982" y="30518"/>
                  </a:lnTo>
                  <a:lnTo>
                    <a:pt x="8788" y="30568"/>
                  </a:lnTo>
                  <a:lnTo>
                    <a:pt x="18513" y="30568"/>
                  </a:lnTo>
                  <a:lnTo>
                    <a:pt x="24472" y="28384"/>
                  </a:lnTo>
                  <a:lnTo>
                    <a:pt x="24131" y="14363"/>
                  </a:lnTo>
                  <a:close/>
                </a:path>
                <a:path w="99694" h="56515">
                  <a:moveTo>
                    <a:pt x="69634" y="11658"/>
                  </a:moveTo>
                  <a:lnTo>
                    <a:pt x="25234" y="11658"/>
                  </a:lnTo>
                  <a:lnTo>
                    <a:pt x="26771" y="11976"/>
                  </a:lnTo>
                  <a:lnTo>
                    <a:pt x="38722" y="13703"/>
                  </a:lnTo>
                  <a:lnTo>
                    <a:pt x="45123" y="23482"/>
                  </a:lnTo>
                  <a:lnTo>
                    <a:pt x="45306" y="23926"/>
                  </a:lnTo>
                  <a:lnTo>
                    <a:pt x="46228" y="26555"/>
                  </a:lnTo>
                  <a:lnTo>
                    <a:pt x="48298" y="30530"/>
                  </a:lnTo>
                  <a:lnTo>
                    <a:pt x="48069" y="29730"/>
                  </a:lnTo>
                  <a:lnTo>
                    <a:pt x="47811" y="28968"/>
                  </a:lnTo>
                  <a:lnTo>
                    <a:pt x="47536" y="28244"/>
                  </a:lnTo>
                  <a:lnTo>
                    <a:pt x="74412" y="28244"/>
                  </a:lnTo>
                  <a:lnTo>
                    <a:pt x="71069" y="20904"/>
                  </a:lnTo>
                  <a:lnTo>
                    <a:pt x="70196" y="12705"/>
                  </a:lnTo>
                  <a:lnTo>
                    <a:pt x="69634" y="11658"/>
                  </a:lnTo>
                  <a:close/>
                </a:path>
                <a:path w="99694" h="56515">
                  <a:moveTo>
                    <a:pt x="17181" y="17729"/>
                  </a:moveTo>
                  <a:lnTo>
                    <a:pt x="9677" y="17729"/>
                  </a:lnTo>
                  <a:lnTo>
                    <a:pt x="9855" y="17767"/>
                  </a:lnTo>
                  <a:lnTo>
                    <a:pt x="10541" y="17970"/>
                  </a:lnTo>
                  <a:lnTo>
                    <a:pt x="12941" y="18986"/>
                  </a:lnTo>
                  <a:lnTo>
                    <a:pt x="13906" y="21513"/>
                  </a:lnTo>
                  <a:lnTo>
                    <a:pt x="13677" y="22580"/>
                  </a:lnTo>
                  <a:lnTo>
                    <a:pt x="13100" y="23482"/>
                  </a:lnTo>
                  <a:lnTo>
                    <a:pt x="12985" y="23926"/>
                  </a:lnTo>
                  <a:lnTo>
                    <a:pt x="13931" y="24523"/>
                  </a:lnTo>
                  <a:lnTo>
                    <a:pt x="13525" y="25044"/>
                  </a:lnTo>
                  <a:lnTo>
                    <a:pt x="13220" y="25349"/>
                  </a:lnTo>
                  <a:lnTo>
                    <a:pt x="17259" y="25717"/>
                  </a:lnTo>
                  <a:lnTo>
                    <a:pt x="18821" y="23926"/>
                  </a:lnTo>
                  <a:lnTo>
                    <a:pt x="20231" y="21450"/>
                  </a:lnTo>
                  <a:lnTo>
                    <a:pt x="20802" y="18110"/>
                  </a:lnTo>
                  <a:lnTo>
                    <a:pt x="18732" y="17945"/>
                  </a:lnTo>
                  <a:lnTo>
                    <a:pt x="17181" y="17729"/>
                  </a:lnTo>
                  <a:close/>
                </a:path>
                <a:path w="99694" h="56515">
                  <a:moveTo>
                    <a:pt x="9761" y="17752"/>
                  </a:moveTo>
                  <a:close/>
                </a:path>
                <a:path w="99694" h="56515">
                  <a:moveTo>
                    <a:pt x="15220" y="17424"/>
                  </a:moveTo>
                  <a:lnTo>
                    <a:pt x="7658" y="17424"/>
                  </a:lnTo>
                  <a:lnTo>
                    <a:pt x="9761" y="17752"/>
                  </a:lnTo>
                  <a:lnTo>
                    <a:pt x="17181" y="17729"/>
                  </a:lnTo>
                  <a:lnTo>
                    <a:pt x="15220" y="17424"/>
                  </a:lnTo>
                  <a:close/>
                </a:path>
                <a:path w="99694" h="56515">
                  <a:moveTo>
                    <a:pt x="21061" y="14579"/>
                  </a:moveTo>
                  <a:lnTo>
                    <a:pt x="21066" y="14782"/>
                  </a:lnTo>
                  <a:lnTo>
                    <a:pt x="21061" y="14579"/>
                  </a:lnTo>
                  <a:close/>
                </a:path>
                <a:path w="99694" h="56515">
                  <a:moveTo>
                    <a:pt x="24879" y="8432"/>
                  </a:moveTo>
                  <a:lnTo>
                    <a:pt x="23025" y="8801"/>
                  </a:lnTo>
                  <a:lnTo>
                    <a:pt x="20430" y="11658"/>
                  </a:lnTo>
                  <a:lnTo>
                    <a:pt x="20309" y="11976"/>
                  </a:lnTo>
                  <a:lnTo>
                    <a:pt x="21061" y="14579"/>
                  </a:lnTo>
                  <a:lnTo>
                    <a:pt x="21056" y="14363"/>
                  </a:lnTo>
                  <a:lnTo>
                    <a:pt x="24131" y="14363"/>
                  </a:lnTo>
                  <a:lnTo>
                    <a:pt x="24019" y="13703"/>
                  </a:lnTo>
                  <a:lnTo>
                    <a:pt x="23939" y="13436"/>
                  </a:lnTo>
                  <a:lnTo>
                    <a:pt x="23837" y="12471"/>
                  </a:lnTo>
                  <a:lnTo>
                    <a:pt x="24422" y="11836"/>
                  </a:lnTo>
                  <a:lnTo>
                    <a:pt x="25234" y="11658"/>
                  </a:lnTo>
                  <a:lnTo>
                    <a:pt x="69634" y="11658"/>
                  </a:lnTo>
                  <a:lnTo>
                    <a:pt x="68345" y="9258"/>
                  </a:lnTo>
                  <a:lnTo>
                    <a:pt x="28879" y="9258"/>
                  </a:lnTo>
                  <a:lnTo>
                    <a:pt x="27901" y="9042"/>
                  </a:lnTo>
                  <a:lnTo>
                    <a:pt x="27317" y="8953"/>
                  </a:lnTo>
                  <a:lnTo>
                    <a:pt x="24879" y="8432"/>
                  </a:lnTo>
                  <a:close/>
                </a:path>
                <a:path w="99694" h="56515">
                  <a:moveTo>
                    <a:pt x="47332" y="0"/>
                  </a:moveTo>
                  <a:lnTo>
                    <a:pt x="45288" y="1752"/>
                  </a:lnTo>
                  <a:lnTo>
                    <a:pt x="37909" y="6324"/>
                  </a:lnTo>
                  <a:lnTo>
                    <a:pt x="28879" y="9258"/>
                  </a:lnTo>
                  <a:lnTo>
                    <a:pt x="68345" y="9258"/>
                  </a:lnTo>
                  <a:lnTo>
                    <a:pt x="67613" y="7894"/>
                  </a:lnTo>
                  <a:lnTo>
                    <a:pt x="61255" y="4600"/>
                  </a:lnTo>
                  <a:lnTo>
                    <a:pt x="49060" y="952"/>
                  </a:lnTo>
                  <a:lnTo>
                    <a:pt x="47332" y="0"/>
                  </a:lnTo>
                  <a:close/>
                </a:path>
              </a:pathLst>
            </a:custGeom>
            <a:solidFill>
              <a:srgbClr val="9DD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23">
              <a:extLst>
                <a:ext uri="{FF2B5EF4-FFF2-40B4-BE49-F238E27FC236}">
                  <a16:creationId xmlns:a16="http://schemas.microsoft.com/office/drawing/2014/main" id="{65315CAE-6486-E01F-34F2-BBF485F0B198}"/>
                </a:ext>
              </a:extLst>
            </p:cNvPr>
            <p:cNvSpPr/>
            <p:nvPr/>
          </p:nvSpPr>
          <p:spPr>
            <a:xfrm>
              <a:off x="2369654" y="660501"/>
              <a:ext cx="16510" cy="15875"/>
            </a:xfrm>
            <a:custGeom>
              <a:avLst/>
              <a:gdLst/>
              <a:ahLst/>
              <a:cxnLst/>
              <a:rect l="l" t="t" r="r" b="b"/>
              <a:pathLst>
                <a:path w="16510" h="15875">
                  <a:moveTo>
                    <a:pt x="13589" y="8026"/>
                  </a:moveTo>
                  <a:lnTo>
                    <a:pt x="12687" y="7912"/>
                  </a:lnTo>
                  <a:lnTo>
                    <a:pt x="11772" y="7797"/>
                  </a:lnTo>
                  <a:lnTo>
                    <a:pt x="11455" y="7759"/>
                  </a:lnTo>
                  <a:lnTo>
                    <a:pt x="10401" y="7632"/>
                  </a:lnTo>
                  <a:lnTo>
                    <a:pt x="10680" y="7264"/>
                  </a:lnTo>
                  <a:lnTo>
                    <a:pt x="9105" y="6261"/>
                  </a:lnTo>
                  <a:lnTo>
                    <a:pt x="9918" y="4991"/>
                  </a:lnTo>
                  <a:lnTo>
                    <a:pt x="10147" y="3924"/>
                  </a:lnTo>
                  <a:lnTo>
                    <a:pt x="9182" y="1397"/>
                  </a:lnTo>
                  <a:lnTo>
                    <a:pt x="6781" y="393"/>
                  </a:lnTo>
                  <a:lnTo>
                    <a:pt x="5842" y="139"/>
                  </a:lnTo>
                  <a:lnTo>
                    <a:pt x="5003" y="12"/>
                  </a:lnTo>
                  <a:lnTo>
                    <a:pt x="4076" y="0"/>
                  </a:lnTo>
                  <a:lnTo>
                    <a:pt x="3251" y="177"/>
                  </a:lnTo>
                  <a:lnTo>
                    <a:pt x="2527" y="482"/>
                  </a:lnTo>
                  <a:lnTo>
                    <a:pt x="1879" y="876"/>
                  </a:lnTo>
                  <a:lnTo>
                    <a:pt x="1346" y="1320"/>
                  </a:lnTo>
                  <a:lnTo>
                    <a:pt x="0" y="3187"/>
                  </a:lnTo>
                  <a:lnTo>
                    <a:pt x="685" y="6858"/>
                  </a:lnTo>
                  <a:lnTo>
                    <a:pt x="1092" y="8229"/>
                  </a:lnTo>
                  <a:lnTo>
                    <a:pt x="1308" y="9118"/>
                  </a:lnTo>
                  <a:lnTo>
                    <a:pt x="2260" y="11595"/>
                  </a:lnTo>
                  <a:lnTo>
                    <a:pt x="5041" y="12979"/>
                  </a:lnTo>
                  <a:lnTo>
                    <a:pt x="6223" y="12928"/>
                  </a:lnTo>
                  <a:lnTo>
                    <a:pt x="7962" y="12192"/>
                  </a:lnTo>
                  <a:lnTo>
                    <a:pt x="10998" y="11061"/>
                  </a:lnTo>
                  <a:lnTo>
                    <a:pt x="13589" y="8026"/>
                  </a:lnTo>
                  <a:close/>
                </a:path>
                <a:path w="16510" h="15875">
                  <a:moveTo>
                    <a:pt x="16040" y="9829"/>
                  </a:moveTo>
                  <a:lnTo>
                    <a:pt x="12788" y="13703"/>
                  </a:lnTo>
                  <a:lnTo>
                    <a:pt x="8877" y="15138"/>
                  </a:lnTo>
                  <a:lnTo>
                    <a:pt x="8255" y="15405"/>
                  </a:lnTo>
                  <a:lnTo>
                    <a:pt x="7658" y="15595"/>
                  </a:lnTo>
                  <a:lnTo>
                    <a:pt x="7073" y="15722"/>
                  </a:lnTo>
                  <a:lnTo>
                    <a:pt x="10972" y="15773"/>
                  </a:lnTo>
                  <a:lnTo>
                    <a:pt x="14427" y="11950"/>
                  </a:lnTo>
                  <a:lnTo>
                    <a:pt x="16040" y="9829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2" name="object 24">
              <a:extLst>
                <a:ext uri="{FF2B5EF4-FFF2-40B4-BE49-F238E27FC236}">
                  <a16:creationId xmlns:a16="http://schemas.microsoft.com/office/drawing/2014/main" id="{D3552C64-1139-28E3-92E7-6189A72BAFBE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01646" y="666851"/>
              <a:ext cx="12280" cy="12776"/>
            </a:xfrm>
            <a:prstGeom prst="rect">
              <a:avLst/>
            </a:prstGeom>
          </p:spPr>
        </p:pic>
        <p:pic>
          <p:nvPicPr>
            <p:cNvPr id="63" name="object 25">
              <a:extLst>
                <a:ext uri="{FF2B5EF4-FFF2-40B4-BE49-F238E27FC236}">
                  <a16:creationId xmlns:a16="http://schemas.microsoft.com/office/drawing/2014/main" id="{0F89AB17-071C-6813-4291-8907B6A2378A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237415" y="610693"/>
              <a:ext cx="300641" cy="589058"/>
            </a:xfrm>
            <a:prstGeom prst="rect">
              <a:avLst/>
            </a:prstGeom>
          </p:spPr>
        </p:pic>
        <p:pic>
          <p:nvPicPr>
            <p:cNvPr id="64" name="object 26">
              <a:extLst>
                <a:ext uri="{FF2B5EF4-FFF2-40B4-BE49-F238E27FC236}">
                  <a16:creationId xmlns:a16="http://schemas.microsoft.com/office/drawing/2014/main" id="{7B755C44-24A4-2F1A-DEFA-BFE11D40B7F1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505722" y="1138300"/>
              <a:ext cx="6642" cy="2565"/>
            </a:xfrm>
            <a:prstGeom prst="rect">
              <a:avLst/>
            </a:prstGeom>
          </p:spPr>
        </p:pic>
        <p:pic>
          <p:nvPicPr>
            <p:cNvPr id="65" name="object 27">
              <a:extLst>
                <a:ext uri="{FF2B5EF4-FFF2-40B4-BE49-F238E27FC236}">
                  <a16:creationId xmlns:a16="http://schemas.microsoft.com/office/drawing/2014/main" id="{8327032A-DB51-7C9D-EFC4-9385B216F20B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453760" y="1083891"/>
              <a:ext cx="76104" cy="82643"/>
            </a:xfrm>
            <a:prstGeom prst="rect">
              <a:avLst/>
            </a:prstGeom>
          </p:spPr>
        </p:pic>
        <p:pic>
          <p:nvPicPr>
            <p:cNvPr id="66" name="object 28">
              <a:extLst>
                <a:ext uri="{FF2B5EF4-FFF2-40B4-BE49-F238E27FC236}">
                  <a16:creationId xmlns:a16="http://schemas.microsoft.com/office/drawing/2014/main" id="{B5047B7F-4A50-D8D3-FDD4-09CC6A68DF6D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491346" y="1137171"/>
              <a:ext cx="29248" cy="15773"/>
            </a:xfrm>
            <a:prstGeom prst="rect">
              <a:avLst/>
            </a:prstGeom>
          </p:spPr>
        </p:pic>
        <p:sp>
          <p:nvSpPr>
            <p:cNvPr id="67" name="object 29">
              <a:extLst>
                <a:ext uri="{FF2B5EF4-FFF2-40B4-BE49-F238E27FC236}">
                  <a16:creationId xmlns:a16="http://schemas.microsoft.com/office/drawing/2014/main" id="{5B908974-2305-AE19-CA41-B8561C41DC61}"/>
                </a:ext>
              </a:extLst>
            </p:cNvPr>
            <p:cNvSpPr/>
            <p:nvPr/>
          </p:nvSpPr>
          <p:spPr>
            <a:xfrm>
              <a:off x="2532797" y="546162"/>
              <a:ext cx="20955" cy="20320"/>
            </a:xfrm>
            <a:custGeom>
              <a:avLst/>
              <a:gdLst/>
              <a:ahLst/>
              <a:cxnLst/>
              <a:rect l="l" t="t" r="r" b="b"/>
              <a:pathLst>
                <a:path w="20955" h="20320">
                  <a:moveTo>
                    <a:pt x="16090" y="0"/>
                  </a:moveTo>
                  <a:lnTo>
                    <a:pt x="10363" y="0"/>
                  </a:lnTo>
                  <a:lnTo>
                    <a:pt x="4635" y="0"/>
                  </a:lnTo>
                  <a:lnTo>
                    <a:pt x="0" y="4533"/>
                  </a:lnTo>
                  <a:lnTo>
                    <a:pt x="0" y="15697"/>
                  </a:lnTo>
                  <a:lnTo>
                    <a:pt x="4635" y="20231"/>
                  </a:lnTo>
                  <a:lnTo>
                    <a:pt x="16090" y="20231"/>
                  </a:lnTo>
                  <a:lnTo>
                    <a:pt x="20726" y="15697"/>
                  </a:lnTo>
                  <a:lnTo>
                    <a:pt x="20726" y="4533"/>
                  </a:lnTo>
                  <a:lnTo>
                    <a:pt x="16090" y="0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30">
              <a:extLst>
                <a:ext uri="{FF2B5EF4-FFF2-40B4-BE49-F238E27FC236}">
                  <a16:creationId xmlns:a16="http://schemas.microsoft.com/office/drawing/2014/main" id="{3B4EA6B9-0C1D-5220-05CC-4393F95AFCE8}"/>
                </a:ext>
              </a:extLst>
            </p:cNvPr>
            <p:cNvSpPr/>
            <p:nvPr/>
          </p:nvSpPr>
          <p:spPr>
            <a:xfrm>
              <a:off x="2422779" y="551598"/>
              <a:ext cx="128905" cy="86995"/>
            </a:xfrm>
            <a:custGeom>
              <a:avLst/>
              <a:gdLst/>
              <a:ahLst/>
              <a:cxnLst/>
              <a:rect l="l" t="t" r="r" b="b"/>
              <a:pathLst>
                <a:path w="128905" h="86995">
                  <a:moveTo>
                    <a:pt x="9779" y="84848"/>
                  </a:moveTo>
                  <a:lnTo>
                    <a:pt x="6121" y="70827"/>
                  </a:lnTo>
                  <a:lnTo>
                    <a:pt x="4025" y="69240"/>
                  </a:lnTo>
                  <a:lnTo>
                    <a:pt x="1981" y="67500"/>
                  </a:lnTo>
                  <a:lnTo>
                    <a:pt x="0" y="65570"/>
                  </a:lnTo>
                  <a:lnTo>
                    <a:pt x="2451" y="82880"/>
                  </a:lnTo>
                  <a:lnTo>
                    <a:pt x="9779" y="84848"/>
                  </a:lnTo>
                  <a:close/>
                </a:path>
                <a:path w="128905" h="86995">
                  <a:moveTo>
                    <a:pt x="24650" y="86410"/>
                  </a:moveTo>
                  <a:lnTo>
                    <a:pt x="23406" y="84480"/>
                  </a:lnTo>
                  <a:lnTo>
                    <a:pt x="21894" y="82042"/>
                  </a:lnTo>
                  <a:lnTo>
                    <a:pt x="20256" y="79222"/>
                  </a:lnTo>
                  <a:lnTo>
                    <a:pt x="15798" y="77216"/>
                  </a:lnTo>
                  <a:lnTo>
                    <a:pt x="11290" y="74650"/>
                  </a:lnTo>
                  <a:lnTo>
                    <a:pt x="6959" y="71450"/>
                  </a:lnTo>
                  <a:lnTo>
                    <a:pt x="7823" y="73469"/>
                  </a:lnTo>
                  <a:lnTo>
                    <a:pt x="22682" y="86194"/>
                  </a:lnTo>
                  <a:lnTo>
                    <a:pt x="24650" y="86410"/>
                  </a:lnTo>
                  <a:close/>
                </a:path>
                <a:path w="128905" h="86995">
                  <a:moveTo>
                    <a:pt x="125171" y="2095"/>
                  </a:moveTo>
                  <a:lnTo>
                    <a:pt x="123024" y="0"/>
                  </a:lnTo>
                  <a:lnTo>
                    <a:pt x="120370" y="0"/>
                  </a:lnTo>
                  <a:lnTo>
                    <a:pt x="117716" y="0"/>
                  </a:lnTo>
                  <a:lnTo>
                    <a:pt x="115570" y="2095"/>
                  </a:lnTo>
                  <a:lnTo>
                    <a:pt x="115570" y="7277"/>
                  </a:lnTo>
                  <a:lnTo>
                    <a:pt x="117716" y="9372"/>
                  </a:lnTo>
                  <a:lnTo>
                    <a:pt x="123024" y="9372"/>
                  </a:lnTo>
                  <a:lnTo>
                    <a:pt x="125171" y="7277"/>
                  </a:lnTo>
                  <a:lnTo>
                    <a:pt x="125171" y="2095"/>
                  </a:lnTo>
                  <a:close/>
                </a:path>
                <a:path w="128905" h="86995">
                  <a:moveTo>
                    <a:pt x="128663" y="23241"/>
                  </a:moveTo>
                  <a:lnTo>
                    <a:pt x="126123" y="24320"/>
                  </a:lnTo>
                  <a:lnTo>
                    <a:pt x="123329" y="24917"/>
                  </a:lnTo>
                  <a:lnTo>
                    <a:pt x="117551" y="24917"/>
                  </a:lnTo>
                  <a:lnTo>
                    <a:pt x="114858" y="24371"/>
                  </a:lnTo>
                  <a:lnTo>
                    <a:pt x="112407" y="23368"/>
                  </a:lnTo>
                  <a:lnTo>
                    <a:pt x="112839" y="34937"/>
                  </a:lnTo>
                  <a:lnTo>
                    <a:pt x="113563" y="58127"/>
                  </a:lnTo>
                  <a:lnTo>
                    <a:pt x="115404" y="57962"/>
                  </a:lnTo>
                  <a:lnTo>
                    <a:pt x="115125" y="56908"/>
                  </a:lnTo>
                  <a:lnTo>
                    <a:pt x="115100" y="56781"/>
                  </a:lnTo>
                  <a:lnTo>
                    <a:pt x="114833" y="56908"/>
                  </a:lnTo>
                  <a:lnTo>
                    <a:pt x="115087" y="56743"/>
                  </a:lnTo>
                  <a:lnTo>
                    <a:pt x="120345" y="54406"/>
                  </a:lnTo>
                  <a:lnTo>
                    <a:pt x="125056" y="55943"/>
                  </a:lnTo>
                  <a:lnTo>
                    <a:pt x="126682" y="56629"/>
                  </a:lnTo>
                  <a:lnTo>
                    <a:pt x="126923" y="54406"/>
                  </a:lnTo>
                  <a:lnTo>
                    <a:pt x="127622" y="47929"/>
                  </a:lnTo>
                  <a:lnTo>
                    <a:pt x="128206" y="40068"/>
                  </a:lnTo>
                  <a:lnTo>
                    <a:pt x="128536" y="32131"/>
                  </a:lnTo>
                  <a:lnTo>
                    <a:pt x="128638" y="24917"/>
                  </a:lnTo>
                  <a:lnTo>
                    <a:pt x="128663" y="23241"/>
                  </a:lnTo>
                  <a:close/>
                </a:path>
              </a:pathLst>
            </a:custGeom>
            <a:solidFill>
              <a:srgbClr val="FAC6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31">
              <a:extLst>
                <a:ext uri="{FF2B5EF4-FFF2-40B4-BE49-F238E27FC236}">
                  <a16:creationId xmlns:a16="http://schemas.microsoft.com/office/drawing/2014/main" id="{29599B90-AD0E-CB89-6289-1B2DA3B2CC9A}"/>
                </a:ext>
              </a:extLst>
            </p:cNvPr>
            <p:cNvSpPr/>
            <p:nvPr/>
          </p:nvSpPr>
          <p:spPr>
            <a:xfrm>
              <a:off x="2539644" y="579589"/>
              <a:ext cx="8255" cy="19685"/>
            </a:xfrm>
            <a:custGeom>
              <a:avLst/>
              <a:gdLst/>
              <a:ahLst/>
              <a:cxnLst/>
              <a:rect l="l" t="t" r="r" b="b"/>
              <a:pathLst>
                <a:path w="8255" h="19684">
                  <a:moveTo>
                    <a:pt x="7531" y="5448"/>
                  </a:moveTo>
                  <a:lnTo>
                    <a:pt x="6858" y="4419"/>
                  </a:lnTo>
                  <a:lnTo>
                    <a:pt x="7264" y="3098"/>
                  </a:lnTo>
                  <a:lnTo>
                    <a:pt x="6794" y="1689"/>
                  </a:lnTo>
                  <a:lnTo>
                    <a:pt x="4076" y="0"/>
                  </a:lnTo>
                  <a:lnTo>
                    <a:pt x="1955" y="495"/>
                  </a:lnTo>
                  <a:lnTo>
                    <a:pt x="25" y="3175"/>
                  </a:lnTo>
                  <a:lnTo>
                    <a:pt x="0" y="4597"/>
                  </a:lnTo>
                  <a:lnTo>
                    <a:pt x="673" y="5626"/>
                  </a:lnTo>
                  <a:lnTo>
                    <a:pt x="266" y="6946"/>
                  </a:lnTo>
                  <a:lnTo>
                    <a:pt x="736" y="8356"/>
                  </a:lnTo>
                  <a:lnTo>
                    <a:pt x="2082" y="9194"/>
                  </a:lnTo>
                  <a:lnTo>
                    <a:pt x="2400" y="9334"/>
                  </a:lnTo>
                  <a:lnTo>
                    <a:pt x="3289" y="8953"/>
                  </a:lnTo>
                  <a:lnTo>
                    <a:pt x="4305" y="8902"/>
                  </a:lnTo>
                  <a:lnTo>
                    <a:pt x="5194" y="9245"/>
                  </a:lnTo>
                  <a:lnTo>
                    <a:pt x="5765" y="8978"/>
                  </a:lnTo>
                  <a:lnTo>
                    <a:pt x="6286" y="8559"/>
                  </a:lnTo>
                  <a:lnTo>
                    <a:pt x="7505" y="6870"/>
                  </a:lnTo>
                  <a:lnTo>
                    <a:pt x="7531" y="5448"/>
                  </a:lnTo>
                  <a:close/>
                </a:path>
                <a:path w="8255" h="19684">
                  <a:moveTo>
                    <a:pt x="8255" y="15976"/>
                  </a:moveTo>
                  <a:lnTo>
                    <a:pt x="8140" y="14224"/>
                  </a:lnTo>
                  <a:lnTo>
                    <a:pt x="7086" y="13131"/>
                  </a:lnTo>
                  <a:lnTo>
                    <a:pt x="6972" y="13512"/>
                  </a:lnTo>
                  <a:lnTo>
                    <a:pt x="6794" y="13893"/>
                  </a:lnTo>
                  <a:lnTo>
                    <a:pt x="5384" y="15862"/>
                  </a:lnTo>
                  <a:lnTo>
                    <a:pt x="3149" y="16370"/>
                  </a:lnTo>
                  <a:lnTo>
                    <a:pt x="1320" y="15240"/>
                  </a:lnTo>
                  <a:lnTo>
                    <a:pt x="1117" y="15074"/>
                  </a:lnTo>
                  <a:lnTo>
                    <a:pt x="939" y="14884"/>
                  </a:lnTo>
                  <a:lnTo>
                    <a:pt x="533" y="16256"/>
                  </a:lnTo>
                  <a:lnTo>
                    <a:pt x="1028" y="17729"/>
                  </a:lnTo>
                  <a:lnTo>
                    <a:pt x="3873" y="19481"/>
                  </a:lnTo>
                  <a:lnTo>
                    <a:pt x="6096" y="18973"/>
                  </a:lnTo>
                  <a:lnTo>
                    <a:pt x="8255" y="15976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32">
              <a:extLst>
                <a:ext uri="{FF2B5EF4-FFF2-40B4-BE49-F238E27FC236}">
                  <a16:creationId xmlns:a16="http://schemas.microsoft.com/office/drawing/2014/main" id="{C0761E03-75D8-D6A6-8D00-584FE44B48D6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228689" y="696067"/>
              <a:ext cx="477389" cy="471623"/>
            </a:xfrm>
            <a:prstGeom prst="rect">
              <a:avLst/>
            </a:prstGeom>
          </p:spPr>
        </p:pic>
        <p:sp>
          <p:nvSpPr>
            <p:cNvPr id="71" name="object 33">
              <a:extLst>
                <a:ext uri="{FF2B5EF4-FFF2-40B4-BE49-F238E27FC236}">
                  <a16:creationId xmlns:a16="http://schemas.microsoft.com/office/drawing/2014/main" id="{096F8F6A-F2C2-C0FF-D925-164007B8301E}"/>
                </a:ext>
              </a:extLst>
            </p:cNvPr>
            <p:cNvSpPr/>
            <p:nvPr/>
          </p:nvSpPr>
          <p:spPr>
            <a:xfrm>
              <a:off x="2539250" y="588111"/>
              <a:ext cx="8890" cy="19685"/>
            </a:xfrm>
            <a:custGeom>
              <a:avLst/>
              <a:gdLst/>
              <a:ahLst/>
              <a:cxnLst/>
              <a:rect l="l" t="t" r="r" b="b"/>
              <a:pathLst>
                <a:path w="8889" h="19684">
                  <a:moveTo>
                    <a:pt x="8089" y="4089"/>
                  </a:moveTo>
                  <a:lnTo>
                    <a:pt x="7747" y="1981"/>
                  </a:lnTo>
                  <a:lnTo>
                    <a:pt x="6146" y="990"/>
                  </a:lnTo>
                  <a:lnTo>
                    <a:pt x="4546" y="0"/>
                  </a:lnTo>
                  <a:lnTo>
                    <a:pt x="2311" y="508"/>
                  </a:lnTo>
                  <a:lnTo>
                    <a:pt x="0" y="3746"/>
                  </a:lnTo>
                  <a:lnTo>
                    <a:pt x="342" y="5867"/>
                  </a:lnTo>
                  <a:lnTo>
                    <a:pt x="3543" y="7835"/>
                  </a:lnTo>
                  <a:lnTo>
                    <a:pt x="5778" y="7327"/>
                  </a:lnTo>
                  <a:lnTo>
                    <a:pt x="8089" y="4089"/>
                  </a:lnTo>
                  <a:close/>
                </a:path>
                <a:path w="8889" h="19684">
                  <a:moveTo>
                    <a:pt x="8356" y="16090"/>
                  </a:moveTo>
                  <a:lnTo>
                    <a:pt x="7696" y="14960"/>
                  </a:lnTo>
                  <a:lnTo>
                    <a:pt x="8064" y="13550"/>
                  </a:lnTo>
                  <a:lnTo>
                    <a:pt x="7543" y="12065"/>
                  </a:lnTo>
                  <a:lnTo>
                    <a:pt x="4597" y="10236"/>
                  </a:lnTo>
                  <a:lnTo>
                    <a:pt x="2247" y="10769"/>
                  </a:lnTo>
                  <a:lnTo>
                    <a:pt x="152" y="13690"/>
                  </a:lnTo>
                  <a:lnTo>
                    <a:pt x="101" y="15189"/>
                  </a:lnTo>
                  <a:lnTo>
                    <a:pt x="762" y="16306"/>
                  </a:lnTo>
                  <a:lnTo>
                    <a:pt x="482" y="17399"/>
                  </a:lnTo>
                  <a:lnTo>
                    <a:pt x="723" y="18542"/>
                  </a:lnTo>
                  <a:lnTo>
                    <a:pt x="1435" y="19367"/>
                  </a:lnTo>
                  <a:lnTo>
                    <a:pt x="3594" y="18884"/>
                  </a:lnTo>
                  <a:lnTo>
                    <a:pt x="5537" y="18961"/>
                  </a:lnTo>
                  <a:lnTo>
                    <a:pt x="7086" y="19227"/>
                  </a:lnTo>
                  <a:lnTo>
                    <a:pt x="7366" y="18884"/>
                  </a:lnTo>
                  <a:lnTo>
                    <a:pt x="8305" y="17576"/>
                  </a:lnTo>
                  <a:lnTo>
                    <a:pt x="8356" y="16306"/>
                  </a:lnTo>
                  <a:lnTo>
                    <a:pt x="8356" y="16090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2" name="object 34">
            <a:extLst>
              <a:ext uri="{FF2B5EF4-FFF2-40B4-BE49-F238E27FC236}">
                <a16:creationId xmlns:a16="http://schemas.microsoft.com/office/drawing/2014/main" id="{557AAE29-8554-943A-F4C2-0FE574F12907}"/>
              </a:ext>
            </a:extLst>
          </p:cNvPr>
          <p:cNvSpPr txBox="1"/>
          <p:nvPr/>
        </p:nvSpPr>
        <p:spPr>
          <a:xfrm>
            <a:off x="1367140" y="737089"/>
            <a:ext cx="2285697" cy="452047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ts val="1060"/>
              </a:lnSpc>
              <a:spcBef>
                <a:spcPts val="225"/>
              </a:spcBef>
            </a:pP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</a:t>
            </a:r>
            <a:r>
              <a:rPr sz="1200" spc="135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экономического </a:t>
            </a: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</a:t>
            </a:r>
            <a:r>
              <a:rPr sz="1200" spc="5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sz="1200" spc="5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инвестиций </a:t>
            </a: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Самарской</a:t>
            </a:r>
            <a:r>
              <a:rPr sz="1200" spc="105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области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ject 51">
            <a:extLst>
              <a:ext uri="{FF2B5EF4-FFF2-40B4-BE49-F238E27FC236}">
                <a16:creationId xmlns:a16="http://schemas.microsoft.com/office/drawing/2014/main" id="{F1B5EF97-3A59-FD47-003D-9FC05246A362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12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id="{BD8904C9-1468-2D43-6B20-F4A2177E4883}"/>
              </a:ext>
            </a:extLst>
          </p:cNvPr>
          <p:cNvSpPr/>
          <p:nvPr/>
        </p:nvSpPr>
        <p:spPr>
          <a:xfrm flipV="1">
            <a:off x="589502" y="6510213"/>
            <a:ext cx="11157997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34">
            <a:extLst>
              <a:ext uri="{FF2B5EF4-FFF2-40B4-BE49-F238E27FC236}">
                <a16:creationId xmlns:a16="http://schemas.microsoft.com/office/drawing/2014/main" id="{DFB1AB6D-993B-4905-AE54-785CFBD12215}"/>
              </a:ext>
            </a:extLst>
          </p:cNvPr>
          <p:cNvSpPr txBox="1"/>
          <p:nvPr/>
        </p:nvSpPr>
        <p:spPr>
          <a:xfrm>
            <a:off x="1618979" y="2015336"/>
            <a:ext cx="2285697" cy="398186"/>
          </a:xfrm>
          <a:prstGeom prst="rect">
            <a:avLst/>
          </a:prstGeom>
        </p:spPr>
        <p:txBody>
          <a:bodyPr vert="horz" wrap="square" lIns="0" tIns="28575" rIns="0" bIns="0" rtlCol="0" anchor="ctr">
            <a:spAutoFit/>
          </a:bodyPr>
          <a:lstStyle/>
          <a:p>
            <a:pPr marL="12700" marR="5080">
              <a:spcBef>
                <a:spcPts val="225"/>
              </a:spcBef>
            </a:pPr>
            <a:r>
              <a:rPr lang="ru-RU" sz="1200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муниципальный район </a:t>
            </a:r>
            <a:r>
              <a:rPr lang="ru-RU" sz="1200" dirty="0" err="1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Похвистневский</a:t>
            </a:r>
            <a:endParaRPr lang="ru-RU" sz="1200" dirty="0" smtClean="0">
              <a:solidFill>
                <a:srgbClr val="1D1D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C2A9F457-6D80-4C9F-BC57-5826D0439522}"/>
              </a:ext>
            </a:extLst>
          </p:cNvPr>
          <p:cNvSpPr/>
          <p:nvPr/>
        </p:nvSpPr>
        <p:spPr>
          <a:xfrm>
            <a:off x="746978" y="1812175"/>
            <a:ext cx="462750" cy="52923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100" i="1" dirty="0"/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31" y="1734305"/>
            <a:ext cx="544069" cy="765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440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8">
            <a:extLst>
              <a:ext uri="{FF2B5EF4-FFF2-40B4-BE49-F238E27FC236}">
                <a16:creationId xmlns:a16="http://schemas.microsoft.com/office/drawing/2014/main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318975" y="149574"/>
            <a:ext cx="8748825" cy="944810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400"/>
              </a:lnSpc>
              <a:spcBef>
                <a:spcPts val="780"/>
              </a:spcBef>
            </a:pP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ТРАНСПОРТНАЯ</a:t>
            </a:r>
            <a:b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ИНФРАСТРУКТУРА</a:t>
            </a:r>
            <a:endParaRPr lang="ru-RU" sz="2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13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2C6C8533-A6F4-4805-A848-7EFAA798940D}"/>
              </a:ext>
            </a:extLst>
          </p:cNvPr>
          <p:cNvGrpSpPr/>
          <p:nvPr/>
        </p:nvGrpSpPr>
        <p:grpSpPr>
          <a:xfrm>
            <a:off x="7528468" y="349323"/>
            <a:ext cx="4525599" cy="609641"/>
            <a:chOff x="7528468" y="349323"/>
            <a:chExt cx="4525599" cy="609641"/>
          </a:xfrm>
        </p:grpSpPr>
        <p:grpSp>
          <p:nvGrpSpPr>
            <p:cNvPr id="40" name="object 6">
              <a:extLst>
                <a:ext uri="{FF2B5EF4-FFF2-40B4-BE49-F238E27FC236}">
                  <a16:creationId xmlns:a16="http://schemas.microsoft.com/office/drawing/2014/main" id="{3943DB5A-8D02-436E-A387-AB9D8F6454C7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5" name="object 7">
                <a:extLst>
                  <a:ext uri="{FF2B5EF4-FFF2-40B4-BE49-F238E27FC236}">
                    <a16:creationId xmlns:a16="http://schemas.microsoft.com/office/drawing/2014/main" id="{AC579FE5-DA78-4461-B293-597AB47BCC15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6" name="object 8">
                <a:extLst>
                  <a:ext uri="{FF2B5EF4-FFF2-40B4-BE49-F238E27FC236}">
                    <a16:creationId xmlns:a16="http://schemas.microsoft.com/office/drawing/2014/main" id="{7BD16F00-02FF-43A5-BBE5-768D644C0AD2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7" name="object 9">
                <a:extLst>
                  <a:ext uri="{FF2B5EF4-FFF2-40B4-BE49-F238E27FC236}">
                    <a16:creationId xmlns:a16="http://schemas.microsoft.com/office/drawing/2014/main" id="{DE9D8031-D71D-4054-9EB6-1BC90B6DF6B0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10">
                <a:extLst>
                  <a:ext uri="{FF2B5EF4-FFF2-40B4-BE49-F238E27FC236}">
                    <a16:creationId xmlns:a16="http://schemas.microsoft.com/office/drawing/2014/main" id="{1934A6A9-69F7-40F3-A2C7-3B2F7B039E95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1">
                <a:extLst>
                  <a:ext uri="{FF2B5EF4-FFF2-40B4-BE49-F238E27FC236}">
                    <a16:creationId xmlns:a16="http://schemas.microsoft.com/office/drawing/2014/main" id="{E65F7545-B93C-4297-BEEA-46CD8683C083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0" name="object 12">
                <a:extLst>
                  <a:ext uri="{FF2B5EF4-FFF2-40B4-BE49-F238E27FC236}">
                    <a16:creationId xmlns:a16="http://schemas.microsoft.com/office/drawing/2014/main" id="{817863FD-A0FF-403C-94A2-A729A0A44912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1" name="object 13">
                <a:extLst>
                  <a:ext uri="{FF2B5EF4-FFF2-40B4-BE49-F238E27FC236}">
                    <a16:creationId xmlns:a16="http://schemas.microsoft.com/office/drawing/2014/main" id="{C134EBD4-4CB8-43CE-806F-B92CD3B9E9BA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2" name="object 14">
                <a:extLst>
                  <a:ext uri="{FF2B5EF4-FFF2-40B4-BE49-F238E27FC236}">
                    <a16:creationId xmlns:a16="http://schemas.microsoft.com/office/drawing/2014/main" id="{76EB7402-8C89-48B5-B1B7-8D11698036DE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15">
                <a:extLst>
                  <a:ext uri="{FF2B5EF4-FFF2-40B4-BE49-F238E27FC236}">
                    <a16:creationId xmlns:a16="http://schemas.microsoft.com/office/drawing/2014/main" id="{54785A36-A585-457C-B216-92AA743B3420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4" name="object 16">
                <a:extLst>
                  <a:ext uri="{FF2B5EF4-FFF2-40B4-BE49-F238E27FC236}">
                    <a16:creationId xmlns:a16="http://schemas.microsoft.com/office/drawing/2014/main" id="{B7CA5688-002F-42F3-A008-56A0868456F2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5" name="object 17">
                <a:extLst>
                  <a:ext uri="{FF2B5EF4-FFF2-40B4-BE49-F238E27FC236}">
                    <a16:creationId xmlns:a16="http://schemas.microsoft.com/office/drawing/2014/main" id="{4A5ABFC2-1988-4D83-99C7-0F00667EEDFA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6" name="object 18">
                <a:extLst>
                  <a:ext uri="{FF2B5EF4-FFF2-40B4-BE49-F238E27FC236}">
                    <a16:creationId xmlns:a16="http://schemas.microsoft.com/office/drawing/2014/main" id="{88691A1B-6EE0-48B4-8AA8-70F65F4199F5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7" name="object 19">
                <a:extLst>
                  <a:ext uri="{FF2B5EF4-FFF2-40B4-BE49-F238E27FC236}">
                    <a16:creationId xmlns:a16="http://schemas.microsoft.com/office/drawing/2014/main" id="{2C7A8220-0EB9-4B0D-8EE0-D1EB3A3B1383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8" name="object 20">
                <a:extLst>
                  <a:ext uri="{FF2B5EF4-FFF2-40B4-BE49-F238E27FC236}">
                    <a16:creationId xmlns:a16="http://schemas.microsoft.com/office/drawing/2014/main" id="{851CB9DF-316F-4205-9445-E8A7A811221E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59" name="object 21">
                <a:extLst>
                  <a:ext uri="{FF2B5EF4-FFF2-40B4-BE49-F238E27FC236}">
                    <a16:creationId xmlns:a16="http://schemas.microsoft.com/office/drawing/2014/main" id="{368CA2DA-6A97-4372-8730-A93316E428B1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22">
                <a:extLst>
                  <a:ext uri="{FF2B5EF4-FFF2-40B4-BE49-F238E27FC236}">
                    <a16:creationId xmlns:a16="http://schemas.microsoft.com/office/drawing/2014/main" id="{241C05E5-FB24-4CE3-955F-25C574736C5C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3">
                <a:extLst>
                  <a:ext uri="{FF2B5EF4-FFF2-40B4-BE49-F238E27FC236}">
                    <a16:creationId xmlns:a16="http://schemas.microsoft.com/office/drawing/2014/main" id="{B4A1BD2B-38A4-42B1-A312-2D682BA538D5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2" name="object 24">
                <a:extLst>
                  <a:ext uri="{FF2B5EF4-FFF2-40B4-BE49-F238E27FC236}">
                    <a16:creationId xmlns:a16="http://schemas.microsoft.com/office/drawing/2014/main" id="{D5284A2D-4728-4500-A1F2-C7FA16E2544F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3" name="object 25">
                <a:extLst>
                  <a:ext uri="{FF2B5EF4-FFF2-40B4-BE49-F238E27FC236}">
                    <a16:creationId xmlns:a16="http://schemas.microsoft.com/office/drawing/2014/main" id="{DF81B6C4-EE56-41D8-ADC7-095D2B1BC561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4" name="object 26">
                <a:extLst>
                  <a:ext uri="{FF2B5EF4-FFF2-40B4-BE49-F238E27FC236}">
                    <a16:creationId xmlns:a16="http://schemas.microsoft.com/office/drawing/2014/main" id="{3C06468A-A0CE-4325-A735-3705CCD27E93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5" name="object 27">
                <a:extLst>
                  <a:ext uri="{FF2B5EF4-FFF2-40B4-BE49-F238E27FC236}">
                    <a16:creationId xmlns:a16="http://schemas.microsoft.com/office/drawing/2014/main" id="{3059BC84-1422-4AC1-A23E-804D1124BFCA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6" name="object 28">
                <a:extLst>
                  <a:ext uri="{FF2B5EF4-FFF2-40B4-BE49-F238E27FC236}">
                    <a16:creationId xmlns:a16="http://schemas.microsoft.com/office/drawing/2014/main" id="{14872A71-B042-42DE-BFFB-41F1CB56E285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7" name="object 29">
                <a:extLst>
                  <a:ext uri="{FF2B5EF4-FFF2-40B4-BE49-F238E27FC236}">
                    <a16:creationId xmlns:a16="http://schemas.microsoft.com/office/drawing/2014/main" id="{D5A1C739-4D70-4BDD-8F95-C158A6AFD8B7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30">
                <a:extLst>
                  <a:ext uri="{FF2B5EF4-FFF2-40B4-BE49-F238E27FC236}">
                    <a16:creationId xmlns:a16="http://schemas.microsoft.com/office/drawing/2014/main" id="{2FF6FF4D-4CFF-40AE-B829-8E50ED4EE7E4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1">
                <a:extLst>
                  <a:ext uri="{FF2B5EF4-FFF2-40B4-BE49-F238E27FC236}">
                    <a16:creationId xmlns:a16="http://schemas.microsoft.com/office/drawing/2014/main" id="{4227E3C3-3981-4F4C-BE07-9A676D3A73B2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0" name="object 32">
                <a:extLst>
                  <a:ext uri="{FF2B5EF4-FFF2-40B4-BE49-F238E27FC236}">
                    <a16:creationId xmlns:a16="http://schemas.microsoft.com/office/drawing/2014/main" id="{D448B477-6B5A-41FC-9A70-6ECF9CE250C4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1" name="object 33">
                <a:extLst>
                  <a:ext uri="{FF2B5EF4-FFF2-40B4-BE49-F238E27FC236}">
                    <a16:creationId xmlns:a16="http://schemas.microsoft.com/office/drawing/2014/main" id="{C09938EF-03D6-4B49-934E-FA0AC7D01F41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1" name="object 34">
              <a:extLst>
                <a:ext uri="{FF2B5EF4-FFF2-40B4-BE49-F238E27FC236}">
                  <a16:creationId xmlns:a16="http://schemas.microsoft.com/office/drawing/2014/main" id="{65B40553-2567-4B7D-9716-87D4EE8C0743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2" name="Группа 41">
              <a:extLst>
                <a:ext uri="{FF2B5EF4-FFF2-40B4-BE49-F238E27FC236}">
                  <a16:creationId xmlns:a16="http://schemas.microsoft.com/office/drawing/2014/main" id="{9EFE67D6-49F2-47E4-B7B3-3DBA5F85A7BA}"/>
                </a:ext>
              </a:extLst>
            </p:cNvPr>
            <p:cNvGrpSpPr/>
            <p:nvPr/>
          </p:nvGrpSpPr>
          <p:grpSpPr>
            <a:xfrm>
              <a:off x="10232966" y="393231"/>
              <a:ext cx="1821101" cy="565733"/>
              <a:chOff x="5342770" y="4531003"/>
              <a:chExt cx="1821101" cy="565733"/>
            </a:xfrm>
          </p:grpSpPr>
          <p:sp>
            <p:nvSpPr>
              <p:cNvPr id="43" name="object 34">
                <a:extLst>
                  <a:ext uri="{FF2B5EF4-FFF2-40B4-BE49-F238E27FC236}">
                    <a16:creationId xmlns:a16="http://schemas.microsoft.com/office/drawing/2014/main" id="{D994A142-8F74-498A-885F-D0CC6C81C03E}"/>
                  </a:ext>
                </a:extLst>
              </p:cNvPr>
              <p:cNvSpPr txBox="1"/>
              <p:nvPr/>
            </p:nvSpPr>
            <p:spPr>
              <a:xfrm>
                <a:off x="6098399" y="4531003"/>
                <a:ext cx="1065472" cy="444352"/>
              </a:xfrm>
              <a:prstGeom prst="rect">
                <a:avLst/>
              </a:prstGeom>
            </p:spPr>
            <p:txBody>
              <a:bodyPr vert="horz" wrap="square" lIns="0" tIns="28575" rIns="0" bIns="0" rtlCol="0" anchor="ctr">
                <a:spAutoFit/>
              </a:bodyPr>
              <a:lstStyle/>
              <a:p>
                <a:pPr marL="12700" marR="5080">
                  <a:spcBef>
                    <a:spcPts val="225"/>
                  </a:spcBef>
                </a:pPr>
                <a:r>
                  <a:rPr lang="ru-RU" sz="900" dirty="0">
                    <a:solidFill>
                      <a:srgbClr val="1D1D1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Муниципальный район </a:t>
                </a:r>
                <a:r>
                  <a:rPr lang="ru-RU" sz="900" dirty="0" err="1">
                    <a:solidFill>
                      <a:srgbClr val="1D1D1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Похвистневский</a:t>
                </a:r>
                <a:endParaRPr lang="ru-RU" sz="9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Прямоугольник 43">
                <a:extLst>
                  <a:ext uri="{FF2B5EF4-FFF2-40B4-BE49-F238E27FC236}">
                    <a16:creationId xmlns:a16="http://schemas.microsoft.com/office/drawing/2014/main" id="{77671A03-0EA4-4A26-965F-FEFF90EAADF6}"/>
                  </a:ext>
                </a:extLst>
              </p:cNvPr>
              <p:cNvSpPr/>
              <p:nvPr/>
            </p:nvSpPr>
            <p:spPr>
              <a:xfrm>
                <a:off x="5342770" y="4550444"/>
                <a:ext cx="432263" cy="546292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900" i="1" dirty="0"/>
              </a:p>
            </p:txBody>
          </p:sp>
        </p:grpSp>
      </p:grpSp>
      <p:pic>
        <p:nvPicPr>
          <p:cNvPr id="73" name="Рисунок 72" descr="Подробная карта похвистневского района самарской области"/>
          <p:cNvPicPr/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73" y="1334291"/>
            <a:ext cx="5528799" cy="498338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5977206" y="1374352"/>
            <a:ext cx="5871413" cy="3335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  <a:spcAft>
                <a:spcPts val="1000"/>
              </a:spcAft>
            </a:pP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Транспортная инфраструктура района сформирована автомобильной магистралью республиканского значения и транссибирской железной дорогой. Данные транспортные коридоры являются частью инфраструктурного дорожного каркаса РФ в зоне между Поволжьем и Уралом. Через территорию Похвистневского района проходит региональная трасса Р-225 «Самара-Бугуруслан». Самарский международный аэропорт «</a:t>
            </a:r>
            <a:r>
              <a:rPr lang="ru-RU" sz="1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Курумоч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расположен в 163 км от районного центра.</a:t>
            </a:r>
          </a:p>
          <a:p>
            <a:pPr indent="450215" algn="just">
              <a:lnSpc>
                <a:spcPct val="115000"/>
              </a:lnSpc>
              <a:spcAft>
                <a:spcPts val="1000"/>
              </a:spcAft>
            </a:pP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настоящее время 65 населенных пунктов муниципального района имеют круглогодичную доступность с дорогами с твердым покрытием.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8916345"/>
              </p:ext>
            </p:extLst>
          </p:nvPr>
        </p:nvGraphicFramePr>
        <p:xfrm>
          <a:off x="6026727" y="5170260"/>
          <a:ext cx="5862581" cy="11308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45337">
                  <a:extLst>
                    <a:ext uri="{9D8B030D-6E8A-4147-A177-3AD203B41FA5}">
                      <a16:colId xmlns:a16="http://schemas.microsoft.com/office/drawing/2014/main" val="2767809070"/>
                    </a:ext>
                  </a:extLst>
                </a:gridCol>
                <a:gridCol w="1948936">
                  <a:extLst>
                    <a:ext uri="{9D8B030D-6E8A-4147-A177-3AD203B41FA5}">
                      <a16:colId xmlns:a16="http://schemas.microsoft.com/office/drawing/2014/main" val="1736058815"/>
                    </a:ext>
                  </a:extLst>
                </a:gridCol>
                <a:gridCol w="1768308">
                  <a:extLst>
                    <a:ext uri="{9D8B030D-6E8A-4147-A177-3AD203B41FA5}">
                      <a16:colId xmlns:a16="http://schemas.microsoft.com/office/drawing/2014/main" val="3902572086"/>
                    </a:ext>
                  </a:extLst>
                </a:gridCol>
              </a:tblGrid>
              <a:tr h="5899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Дорог регионального значения, км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Дорог местного значения, км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Дорог межмуниципального значения, км 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701006"/>
                  </a:ext>
                </a:extLst>
              </a:tr>
              <a:tr h="2033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110,388</a:t>
                      </a:r>
                      <a:endParaRPr lang="ru-RU" sz="11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2857,8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230,721</a:t>
                      </a:r>
                      <a:endParaRPr lang="ru-RU" sz="11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1252392"/>
                  </a:ext>
                </a:extLst>
              </a:tr>
              <a:tr h="20334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264,64</a:t>
                      </a:r>
                      <a:endParaRPr lang="ru-RU" sz="11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1119867"/>
                  </a:ext>
                </a:extLst>
              </a:tr>
            </a:tbl>
          </a:graphicData>
        </a:graphic>
      </p:graphicFrame>
      <p:pic>
        <p:nvPicPr>
          <p:cNvPr id="74" name="Рисунок 73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403" y="296457"/>
            <a:ext cx="544069" cy="765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38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8">
            <a:extLst>
              <a:ext uri="{FF2B5EF4-FFF2-40B4-BE49-F238E27FC236}">
                <a16:creationId xmlns:a16="http://schemas.microsoft.com/office/drawing/2014/main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318975" y="149574"/>
            <a:ext cx="8748825" cy="944810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400"/>
              </a:lnSpc>
              <a:spcBef>
                <a:spcPts val="780"/>
              </a:spcBef>
            </a:pP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ИНЖЕНЕРНАЯ</a:t>
            </a:r>
            <a:b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ИНФРАСТРУКТУРА</a:t>
            </a:r>
            <a:endParaRPr lang="ru-RU" sz="2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14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72C2F2F6-4156-4D67-80EC-EF3175D647FB}"/>
              </a:ext>
            </a:extLst>
          </p:cNvPr>
          <p:cNvGrpSpPr/>
          <p:nvPr/>
        </p:nvGrpSpPr>
        <p:grpSpPr>
          <a:xfrm>
            <a:off x="7528468" y="349323"/>
            <a:ext cx="4566468" cy="609641"/>
            <a:chOff x="7528468" y="349323"/>
            <a:chExt cx="4566468" cy="609641"/>
          </a:xfrm>
        </p:grpSpPr>
        <p:grpSp>
          <p:nvGrpSpPr>
            <p:cNvPr id="40" name="object 6">
              <a:extLst>
                <a:ext uri="{FF2B5EF4-FFF2-40B4-BE49-F238E27FC236}">
                  <a16:creationId xmlns:a16="http://schemas.microsoft.com/office/drawing/2014/main" id="{83F9E3E2-4703-48FA-9373-BB582FF005C5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5" name="object 7">
                <a:extLst>
                  <a:ext uri="{FF2B5EF4-FFF2-40B4-BE49-F238E27FC236}">
                    <a16:creationId xmlns:a16="http://schemas.microsoft.com/office/drawing/2014/main" id="{97086035-5F91-48A4-9E2E-6CF476E7DC05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6" name="object 8">
                <a:extLst>
                  <a:ext uri="{FF2B5EF4-FFF2-40B4-BE49-F238E27FC236}">
                    <a16:creationId xmlns:a16="http://schemas.microsoft.com/office/drawing/2014/main" id="{DA866B1A-5607-42CF-BB22-1BB16655E9E8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7" name="object 9">
                <a:extLst>
                  <a:ext uri="{FF2B5EF4-FFF2-40B4-BE49-F238E27FC236}">
                    <a16:creationId xmlns:a16="http://schemas.microsoft.com/office/drawing/2014/main" id="{9F335A86-9272-4756-8880-551E69229C62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10">
                <a:extLst>
                  <a:ext uri="{FF2B5EF4-FFF2-40B4-BE49-F238E27FC236}">
                    <a16:creationId xmlns:a16="http://schemas.microsoft.com/office/drawing/2014/main" id="{6810F443-B86E-4921-A5ED-C2AA6C577500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1">
                <a:extLst>
                  <a:ext uri="{FF2B5EF4-FFF2-40B4-BE49-F238E27FC236}">
                    <a16:creationId xmlns:a16="http://schemas.microsoft.com/office/drawing/2014/main" id="{BFFEEFBA-D857-4D40-99BF-5133BFDD1AFA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0" name="object 12">
                <a:extLst>
                  <a:ext uri="{FF2B5EF4-FFF2-40B4-BE49-F238E27FC236}">
                    <a16:creationId xmlns:a16="http://schemas.microsoft.com/office/drawing/2014/main" id="{5EE1A2DA-4317-439A-8BF0-27F917FDBAD8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1" name="object 13">
                <a:extLst>
                  <a:ext uri="{FF2B5EF4-FFF2-40B4-BE49-F238E27FC236}">
                    <a16:creationId xmlns:a16="http://schemas.microsoft.com/office/drawing/2014/main" id="{3E06CEA7-4FCF-45C2-877B-3B09F9B46F3D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2" name="object 14">
                <a:extLst>
                  <a:ext uri="{FF2B5EF4-FFF2-40B4-BE49-F238E27FC236}">
                    <a16:creationId xmlns:a16="http://schemas.microsoft.com/office/drawing/2014/main" id="{AC944442-0000-45A2-896C-1425A816E938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15">
                <a:extLst>
                  <a:ext uri="{FF2B5EF4-FFF2-40B4-BE49-F238E27FC236}">
                    <a16:creationId xmlns:a16="http://schemas.microsoft.com/office/drawing/2014/main" id="{32AC1615-42F2-480E-8338-3FFB6A4E0711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4" name="object 16">
                <a:extLst>
                  <a:ext uri="{FF2B5EF4-FFF2-40B4-BE49-F238E27FC236}">
                    <a16:creationId xmlns:a16="http://schemas.microsoft.com/office/drawing/2014/main" id="{FDF05A32-B5E6-449F-9253-3E8B086B72E8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5" name="object 17">
                <a:extLst>
                  <a:ext uri="{FF2B5EF4-FFF2-40B4-BE49-F238E27FC236}">
                    <a16:creationId xmlns:a16="http://schemas.microsoft.com/office/drawing/2014/main" id="{2D613467-614E-4F32-80CA-FC67441D68CF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6" name="object 18">
                <a:extLst>
                  <a:ext uri="{FF2B5EF4-FFF2-40B4-BE49-F238E27FC236}">
                    <a16:creationId xmlns:a16="http://schemas.microsoft.com/office/drawing/2014/main" id="{EB77C56E-D780-4FB7-8296-4C2E5F741065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7" name="object 19">
                <a:extLst>
                  <a:ext uri="{FF2B5EF4-FFF2-40B4-BE49-F238E27FC236}">
                    <a16:creationId xmlns:a16="http://schemas.microsoft.com/office/drawing/2014/main" id="{B6EA0918-3873-4957-8BF3-819B482B1344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8" name="object 20">
                <a:extLst>
                  <a:ext uri="{FF2B5EF4-FFF2-40B4-BE49-F238E27FC236}">
                    <a16:creationId xmlns:a16="http://schemas.microsoft.com/office/drawing/2014/main" id="{20266BFE-906C-4117-8EB8-34A2A450AE4E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59" name="object 21">
                <a:extLst>
                  <a:ext uri="{FF2B5EF4-FFF2-40B4-BE49-F238E27FC236}">
                    <a16:creationId xmlns:a16="http://schemas.microsoft.com/office/drawing/2014/main" id="{DB486D83-E335-4FC4-A4EF-45A99B53A999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22">
                <a:extLst>
                  <a:ext uri="{FF2B5EF4-FFF2-40B4-BE49-F238E27FC236}">
                    <a16:creationId xmlns:a16="http://schemas.microsoft.com/office/drawing/2014/main" id="{C2FC549E-7F6F-40C2-B80B-18C197585ACF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3">
                <a:extLst>
                  <a:ext uri="{FF2B5EF4-FFF2-40B4-BE49-F238E27FC236}">
                    <a16:creationId xmlns:a16="http://schemas.microsoft.com/office/drawing/2014/main" id="{F58F7EC0-F810-47B9-8F29-9C677CAFDB0F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2" name="object 24">
                <a:extLst>
                  <a:ext uri="{FF2B5EF4-FFF2-40B4-BE49-F238E27FC236}">
                    <a16:creationId xmlns:a16="http://schemas.microsoft.com/office/drawing/2014/main" id="{B3B2BFF5-A812-47CA-927D-81B7E290F8A0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3" name="object 25">
                <a:extLst>
                  <a:ext uri="{FF2B5EF4-FFF2-40B4-BE49-F238E27FC236}">
                    <a16:creationId xmlns:a16="http://schemas.microsoft.com/office/drawing/2014/main" id="{65D11EDA-F135-4B6D-80D1-58A6B7B2B216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4" name="object 26">
                <a:extLst>
                  <a:ext uri="{FF2B5EF4-FFF2-40B4-BE49-F238E27FC236}">
                    <a16:creationId xmlns:a16="http://schemas.microsoft.com/office/drawing/2014/main" id="{E084F82C-6C4D-464F-A8CE-1267CE970AE5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5" name="object 27">
                <a:extLst>
                  <a:ext uri="{FF2B5EF4-FFF2-40B4-BE49-F238E27FC236}">
                    <a16:creationId xmlns:a16="http://schemas.microsoft.com/office/drawing/2014/main" id="{BA3A7345-2EF3-4FD0-AB4B-8366A0A29171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6" name="object 28">
                <a:extLst>
                  <a:ext uri="{FF2B5EF4-FFF2-40B4-BE49-F238E27FC236}">
                    <a16:creationId xmlns:a16="http://schemas.microsoft.com/office/drawing/2014/main" id="{F3A34FB8-68E5-4375-BDDC-A0AE6377A58E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7" name="object 29">
                <a:extLst>
                  <a:ext uri="{FF2B5EF4-FFF2-40B4-BE49-F238E27FC236}">
                    <a16:creationId xmlns:a16="http://schemas.microsoft.com/office/drawing/2014/main" id="{64C6E6BD-4AD2-4C1C-BD5A-8DE81517097C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30">
                <a:extLst>
                  <a:ext uri="{FF2B5EF4-FFF2-40B4-BE49-F238E27FC236}">
                    <a16:creationId xmlns:a16="http://schemas.microsoft.com/office/drawing/2014/main" id="{85F6AD19-2B86-4399-8E33-7C22B41D503E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1">
                <a:extLst>
                  <a:ext uri="{FF2B5EF4-FFF2-40B4-BE49-F238E27FC236}">
                    <a16:creationId xmlns:a16="http://schemas.microsoft.com/office/drawing/2014/main" id="{4AF4249C-985A-4364-986C-799D462E8E6D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0" name="object 32">
                <a:extLst>
                  <a:ext uri="{FF2B5EF4-FFF2-40B4-BE49-F238E27FC236}">
                    <a16:creationId xmlns:a16="http://schemas.microsoft.com/office/drawing/2014/main" id="{EB245D6D-584D-4D4F-B197-2428BAD96053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1" name="object 33">
                <a:extLst>
                  <a:ext uri="{FF2B5EF4-FFF2-40B4-BE49-F238E27FC236}">
                    <a16:creationId xmlns:a16="http://schemas.microsoft.com/office/drawing/2014/main" id="{D42E0919-65DC-407F-A21A-57C334C764B8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1" name="object 34">
              <a:extLst>
                <a:ext uri="{FF2B5EF4-FFF2-40B4-BE49-F238E27FC236}">
                  <a16:creationId xmlns:a16="http://schemas.microsoft.com/office/drawing/2014/main" id="{1C29AE89-6082-4F97-81BC-E2D10C6EE988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2" name="Группа 41">
              <a:extLst>
                <a:ext uri="{FF2B5EF4-FFF2-40B4-BE49-F238E27FC236}">
                  <a16:creationId xmlns:a16="http://schemas.microsoft.com/office/drawing/2014/main" id="{155B19B7-7BCD-4CCF-B02E-2267E48D9FD7}"/>
                </a:ext>
              </a:extLst>
            </p:cNvPr>
            <p:cNvGrpSpPr/>
            <p:nvPr/>
          </p:nvGrpSpPr>
          <p:grpSpPr>
            <a:xfrm>
              <a:off x="10374284" y="436345"/>
              <a:ext cx="1720652" cy="522619"/>
              <a:chOff x="5484088" y="4574117"/>
              <a:chExt cx="1720652" cy="522619"/>
            </a:xfrm>
          </p:grpSpPr>
          <p:sp>
            <p:nvSpPr>
              <p:cNvPr id="43" name="object 34">
                <a:extLst>
                  <a:ext uri="{FF2B5EF4-FFF2-40B4-BE49-F238E27FC236}">
                    <a16:creationId xmlns:a16="http://schemas.microsoft.com/office/drawing/2014/main" id="{552B51DA-4EFB-4054-A75D-C11DA23DB84E}"/>
                  </a:ext>
                </a:extLst>
              </p:cNvPr>
              <p:cNvSpPr txBox="1"/>
              <p:nvPr/>
            </p:nvSpPr>
            <p:spPr>
              <a:xfrm>
                <a:off x="6007789" y="4574117"/>
                <a:ext cx="1196951" cy="444352"/>
              </a:xfrm>
              <a:prstGeom prst="rect">
                <a:avLst/>
              </a:prstGeom>
            </p:spPr>
            <p:txBody>
              <a:bodyPr vert="horz" wrap="square" lIns="0" tIns="28575" rIns="0" bIns="0" rtlCol="0" anchor="ctr">
                <a:spAutoFit/>
              </a:bodyPr>
              <a:lstStyle/>
              <a:p>
                <a:pPr marL="12700" marR="5080">
                  <a:spcBef>
                    <a:spcPts val="225"/>
                  </a:spcBef>
                </a:pPr>
                <a:r>
                  <a:rPr lang="ru-RU" sz="900" dirty="0">
                    <a:solidFill>
                      <a:srgbClr val="1D1D1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Муниципальный район </a:t>
                </a:r>
                <a:r>
                  <a:rPr lang="ru-RU" sz="900" dirty="0" err="1">
                    <a:solidFill>
                      <a:srgbClr val="1D1D1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Похвистневский</a:t>
                </a:r>
                <a:endParaRPr lang="ru-RU" sz="9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Прямоугольник 43">
                <a:extLst>
                  <a:ext uri="{FF2B5EF4-FFF2-40B4-BE49-F238E27FC236}">
                    <a16:creationId xmlns:a16="http://schemas.microsoft.com/office/drawing/2014/main" id="{F30F1DF5-9A36-40E9-89A9-5FF2B30B01A0}"/>
                  </a:ext>
                </a:extLst>
              </p:cNvPr>
              <p:cNvSpPr/>
              <p:nvPr/>
            </p:nvSpPr>
            <p:spPr>
              <a:xfrm>
                <a:off x="5484088" y="4599181"/>
                <a:ext cx="324196" cy="497555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900" i="1" dirty="0"/>
              </a:p>
            </p:txBody>
          </p:sp>
        </p:grpSp>
      </p:grpSp>
      <p:pic>
        <p:nvPicPr>
          <p:cNvPr id="73" name="Рисунок 72" descr="Подробная карта похвистневского района самарской области"/>
          <p:cNvPicPr/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696" y="1445786"/>
            <a:ext cx="4829697" cy="494447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0873265"/>
              </p:ext>
            </p:extLst>
          </p:nvPr>
        </p:nvGraphicFramePr>
        <p:xfrm>
          <a:off x="5985165" y="1496866"/>
          <a:ext cx="5702530" cy="34907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15930">
                  <a:extLst>
                    <a:ext uri="{9D8B030D-6E8A-4147-A177-3AD203B41FA5}">
                      <a16:colId xmlns:a16="http://schemas.microsoft.com/office/drawing/2014/main" val="700143212"/>
                    </a:ext>
                  </a:extLst>
                </a:gridCol>
                <a:gridCol w="526245">
                  <a:extLst>
                    <a:ext uri="{9D8B030D-6E8A-4147-A177-3AD203B41FA5}">
                      <a16:colId xmlns:a16="http://schemas.microsoft.com/office/drawing/2014/main" val="898164812"/>
                    </a:ext>
                  </a:extLst>
                </a:gridCol>
                <a:gridCol w="960355">
                  <a:extLst>
                    <a:ext uri="{9D8B030D-6E8A-4147-A177-3AD203B41FA5}">
                      <a16:colId xmlns:a16="http://schemas.microsoft.com/office/drawing/2014/main" val="3429739685"/>
                    </a:ext>
                  </a:extLst>
                </a:gridCol>
              </a:tblGrid>
              <a:tr h="307616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Инженерная инфраструктура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2449926"/>
                  </a:ext>
                </a:extLst>
              </a:tr>
              <a:tr h="4755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Газифицированных населенных пунктов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</a:t>
                      </a:r>
                      <a:endParaRPr lang="ru-RU" sz="11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5696705"/>
                  </a:ext>
                </a:extLst>
              </a:tr>
              <a:tr h="307616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Общая протяженность: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3570456"/>
                  </a:ext>
                </a:extLst>
              </a:tr>
              <a:tr h="31978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Сети газоснабжения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км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827, 619</a:t>
                      </a:r>
                      <a:endParaRPr lang="ru-RU" sz="11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8152088"/>
                  </a:ext>
                </a:extLst>
              </a:tr>
              <a:tr h="35648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Сети водоснабжения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км</a:t>
                      </a:r>
                      <a:endParaRPr lang="ru-RU" sz="11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270,6</a:t>
                      </a:r>
                      <a:endParaRPr lang="ru-RU" sz="11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4499066"/>
                  </a:ext>
                </a:extLst>
              </a:tr>
              <a:tr h="29706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Сети водоотведения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км</a:t>
                      </a:r>
                      <a:endParaRPr lang="ru-RU" sz="11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32,4</a:t>
                      </a:r>
                      <a:endParaRPr lang="ru-RU" sz="11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1179895"/>
                  </a:ext>
                </a:extLst>
              </a:tr>
              <a:tr h="475551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Телекоммуникация и мобильная связь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6172593"/>
                  </a:ext>
                </a:extLst>
              </a:tr>
              <a:tr h="9511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Населенные пункты, покрытые мобильной сетью и мобильным доступом к сети Интернет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71,6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0010234"/>
                  </a:ext>
                </a:extLst>
              </a:tr>
            </a:tbl>
          </a:graphicData>
        </a:graphic>
      </p:graphicFrame>
      <p:pic>
        <p:nvPicPr>
          <p:cNvPr id="74" name="Рисунок 73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403" y="296457"/>
            <a:ext cx="544069" cy="765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539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15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ject 38">
            <a:extLst>
              <a:ext uri="{FF2B5EF4-FFF2-40B4-BE49-F238E27FC236}">
                <a16:creationId xmlns:a16="http://schemas.microsoft.com/office/drawing/2014/main" id="{7F9B3E67-1735-1AFB-69EF-3F1C99766DF1}"/>
              </a:ext>
            </a:extLst>
          </p:cNvPr>
          <p:cNvSpPr txBox="1">
            <a:spLocks/>
          </p:cNvSpPr>
          <p:nvPr/>
        </p:nvSpPr>
        <p:spPr>
          <a:xfrm>
            <a:off x="318975" y="233411"/>
            <a:ext cx="8748825" cy="1023357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00000"/>
              </a:lnSpc>
              <a:spcBef>
                <a:spcPts val="780"/>
              </a:spcBef>
            </a:pPr>
            <a:r>
              <a:rPr lang="ru-RU" sz="2000" b="1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ЗЕМЕЛЬНЫЕ </a:t>
            </a:r>
            <a:r>
              <a:rPr lang="ru-RU" sz="2000" b="1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УЧАСТКИ И ИМУЩЕСТВЕННЫЕ КОМПЛЕКСЫ, </a:t>
            </a:r>
            <a: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ПРЕДЛАГАЕМЫЕ В ЦЕЛЯХ</a:t>
            </a:r>
            <a:b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 ИНВЕСТИЦИОННОЙ ДЕЯТЕЛЬНОСТИ</a:t>
            </a:r>
            <a:endParaRPr lang="ru-RU" sz="20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37BAA22F-FE51-427F-8969-C3D8BF25C83B}"/>
              </a:ext>
            </a:extLst>
          </p:cNvPr>
          <p:cNvGrpSpPr/>
          <p:nvPr/>
        </p:nvGrpSpPr>
        <p:grpSpPr>
          <a:xfrm>
            <a:off x="7528468" y="349323"/>
            <a:ext cx="4525599" cy="609641"/>
            <a:chOff x="7528468" y="349323"/>
            <a:chExt cx="4525599" cy="609641"/>
          </a:xfrm>
        </p:grpSpPr>
        <p:grpSp>
          <p:nvGrpSpPr>
            <p:cNvPr id="41" name="object 6">
              <a:extLst>
                <a:ext uri="{FF2B5EF4-FFF2-40B4-BE49-F238E27FC236}">
                  <a16:creationId xmlns:a16="http://schemas.microsoft.com/office/drawing/2014/main" id="{BE1CF882-6E00-4566-A7DD-BE2AF217CC68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6" name="object 7">
                <a:extLst>
                  <a:ext uri="{FF2B5EF4-FFF2-40B4-BE49-F238E27FC236}">
                    <a16:creationId xmlns:a16="http://schemas.microsoft.com/office/drawing/2014/main" id="{5C822562-4B3C-4C03-968A-734F18105CAF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7" name="object 8">
                <a:extLst>
                  <a:ext uri="{FF2B5EF4-FFF2-40B4-BE49-F238E27FC236}">
                    <a16:creationId xmlns:a16="http://schemas.microsoft.com/office/drawing/2014/main" id="{8B8C1345-7657-4EAC-A7BF-C69A9893622A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8" name="object 9">
                <a:extLst>
                  <a:ext uri="{FF2B5EF4-FFF2-40B4-BE49-F238E27FC236}">
                    <a16:creationId xmlns:a16="http://schemas.microsoft.com/office/drawing/2014/main" id="{2D734FA6-8A05-4A12-9E66-2905386B0F51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0">
                <a:extLst>
                  <a:ext uri="{FF2B5EF4-FFF2-40B4-BE49-F238E27FC236}">
                    <a16:creationId xmlns:a16="http://schemas.microsoft.com/office/drawing/2014/main" id="{00BD6AA1-9B54-42D8-91FD-110EA9FC8F3B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11">
                <a:extLst>
                  <a:ext uri="{FF2B5EF4-FFF2-40B4-BE49-F238E27FC236}">
                    <a16:creationId xmlns:a16="http://schemas.microsoft.com/office/drawing/2014/main" id="{7F73DA36-6EC7-49FE-88B5-CA23379B0DE6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1" name="object 12">
                <a:extLst>
                  <a:ext uri="{FF2B5EF4-FFF2-40B4-BE49-F238E27FC236}">
                    <a16:creationId xmlns:a16="http://schemas.microsoft.com/office/drawing/2014/main" id="{304B1A05-9E13-4904-BBDD-9D674FA656B6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2" name="object 13">
                <a:extLst>
                  <a:ext uri="{FF2B5EF4-FFF2-40B4-BE49-F238E27FC236}">
                    <a16:creationId xmlns:a16="http://schemas.microsoft.com/office/drawing/2014/main" id="{192625F5-33EA-4702-85AD-B9D96F6028BB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3" name="object 14">
                <a:extLst>
                  <a:ext uri="{FF2B5EF4-FFF2-40B4-BE49-F238E27FC236}">
                    <a16:creationId xmlns:a16="http://schemas.microsoft.com/office/drawing/2014/main" id="{DD8CB064-D379-4356-9C55-4A296E5DAEFA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15">
                <a:extLst>
                  <a:ext uri="{FF2B5EF4-FFF2-40B4-BE49-F238E27FC236}">
                    <a16:creationId xmlns:a16="http://schemas.microsoft.com/office/drawing/2014/main" id="{FB6858E0-C4FD-49AA-A9F3-70684C200350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5" name="object 16">
                <a:extLst>
                  <a:ext uri="{FF2B5EF4-FFF2-40B4-BE49-F238E27FC236}">
                    <a16:creationId xmlns:a16="http://schemas.microsoft.com/office/drawing/2014/main" id="{0532315E-1EF6-4DD3-9F42-757AF17CD8CD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6" name="object 17">
                <a:extLst>
                  <a:ext uri="{FF2B5EF4-FFF2-40B4-BE49-F238E27FC236}">
                    <a16:creationId xmlns:a16="http://schemas.microsoft.com/office/drawing/2014/main" id="{2EEB7C4A-0BB9-49ED-B021-05CC52AD5984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7" name="object 18">
                <a:extLst>
                  <a:ext uri="{FF2B5EF4-FFF2-40B4-BE49-F238E27FC236}">
                    <a16:creationId xmlns:a16="http://schemas.microsoft.com/office/drawing/2014/main" id="{29ACB8CC-8DF8-4F35-B37A-D19691F1D4A1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8" name="object 19">
                <a:extLst>
                  <a:ext uri="{FF2B5EF4-FFF2-40B4-BE49-F238E27FC236}">
                    <a16:creationId xmlns:a16="http://schemas.microsoft.com/office/drawing/2014/main" id="{878A5018-18A3-4099-BDE7-0F4755B9F482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9" name="object 20">
                <a:extLst>
                  <a:ext uri="{FF2B5EF4-FFF2-40B4-BE49-F238E27FC236}">
                    <a16:creationId xmlns:a16="http://schemas.microsoft.com/office/drawing/2014/main" id="{96BE73AB-C0C0-4BFF-9C3C-DA0582DD6C15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60" name="object 21">
                <a:extLst>
                  <a:ext uri="{FF2B5EF4-FFF2-40B4-BE49-F238E27FC236}">
                    <a16:creationId xmlns:a16="http://schemas.microsoft.com/office/drawing/2014/main" id="{87540669-EF11-4807-BC1C-F80B40309013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2">
                <a:extLst>
                  <a:ext uri="{FF2B5EF4-FFF2-40B4-BE49-F238E27FC236}">
                    <a16:creationId xmlns:a16="http://schemas.microsoft.com/office/drawing/2014/main" id="{B5139B1D-1190-472A-B023-FB67ABF14F88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" name="object 23">
                <a:extLst>
                  <a:ext uri="{FF2B5EF4-FFF2-40B4-BE49-F238E27FC236}">
                    <a16:creationId xmlns:a16="http://schemas.microsoft.com/office/drawing/2014/main" id="{F6107E54-642C-4C3A-9E8B-7CF9246A9FD1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3" name="object 24">
                <a:extLst>
                  <a:ext uri="{FF2B5EF4-FFF2-40B4-BE49-F238E27FC236}">
                    <a16:creationId xmlns:a16="http://schemas.microsoft.com/office/drawing/2014/main" id="{AD3D148E-A607-4EEA-8962-C480281645FF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4" name="object 25">
                <a:extLst>
                  <a:ext uri="{FF2B5EF4-FFF2-40B4-BE49-F238E27FC236}">
                    <a16:creationId xmlns:a16="http://schemas.microsoft.com/office/drawing/2014/main" id="{4261E9BE-BFBA-49A3-B017-72E7D8FEC84C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5" name="object 26">
                <a:extLst>
                  <a:ext uri="{FF2B5EF4-FFF2-40B4-BE49-F238E27FC236}">
                    <a16:creationId xmlns:a16="http://schemas.microsoft.com/office/drawing/2014/main" id="{65365B13-8D0C-43B8-B866-4923F50C899E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6" name="object 27">
                <a:extLst>
                  <a:ext uri="{FF2B5EF4-FFF2-40B4-BE49-F238E27FC236}">
                    <a16:creationId xmlns:a16="http://schemas.microsoft.com/office/drawing/2014/main" id="{01B7942A-A3A8-4BF2-B39E-E808855D0027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7" name="object 28">
                <a:extLst>
                  <a:ext uri="{FF2B5EF4-FFF2-40B4-BE49-F238E27FC236}">
                    <a16:creationId xmlns:a16="http://schemas.microsoft.com/office/drawing/2014/main" id="{C7A6037D-5CA1-4E82-A1B3-7B53DDF44111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8" name="object 29">
                <a:extLst>
                  <a:ext uri="{FF2B5EF4-FFF2-40B4-BE49-F238E27FC236}">
                    <a16:creationId xmlns:a16="http://schemas.microsoft.com/office/drawing/2014/main" id="{A83AD2C5-B8FC-456A-9034-6828D02DA66A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0">
                <a:extLst>
                  <a:ext uri="{FF2B5EF4-FFF2-40B4-BE49-F238E27FC236}">
                    <a16:creationId xmlns:a16="http://schemas.microsoft.com/office/drawing/2014/main" id="{07E5535E-F565-4F6D-B311-297F329B85A0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" name="object 31">
                <a:extLst>
                  <a:ext uri="{FF2B5EF4-FFF2-40B4-BE49-F238E27FC236}">
                    <a16:creationId xmlns:a16="http://schemas.microsoft.com/office/drawing/2014/main" id="{A2798ED6-B9B7-473B-A5AC-18E046BCA828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1" name="object 32">
                <a:extLst>
                  <a:ext uri="{FF2B5EF4-FFF2-40B4-BE49-F238E27FC236}">
                    <a16:creationId xmlns:a16="http://schemas.microsoft.com/office/drawing/2014/main" id="{E88FF1DC-0147-44F3-8FC0-BABF8B766823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2" name="object 33">
                <a:extLst>
                  <a:ext uri="{FF2B5EF4-FFF2-40B4-BE49-F238E27FC236}">
                    <a16:creationId xmlns:a16="http://schemas.microsoft.com/office/drawing/2014/main" id="{A4B24C7A-EC8C-42CF-B544-B143E55D734A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2" name="object 34">
              <a:extLst>
                <a:ext uri="{FF2B5EF4-FFF2-40B4-BE49-F238E27FC236}">
                  <a16:creationId xmlns:a16="http://schemas.microsoft.com/office/drawing/2014/main" id="{B448C53E-912D-4829-806B-F514AD047B6A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3" name="Группа 42">
              <a:extLst>
                <a:ext uri="{FF2B5EF4-FFF2-40B4-BE49-F238E27FC236}">
                  <a16:creationId xmlns:a16="http://schemas.microsoft.com/office/drawing/2014/main" id="{495AB0B9-D890-49C1-97B1-4ED32AFFC367}"/>
                </a:ext>
              </a:extLst>
            </p:cNvPr>
            <p:cNvGrpSpPr/>
            <p:nvPr/>
          </p:nvGrpSpPr>
          <p:grpSpPr>
            <a:xfrm>
              <a:off x="10390908" y="393231"/>
              <a:ext cx="1663159" cy="565733"/>
              <a:chOff x="5500712" y="4531003"/>
              <a:chExt cx="1663159" cy="565733"/>
            </a:xfrm>
          </p:grpSpPr>
          <p:sp>
            <p:nvSpPr>
              <p:cNvPr id="44" name="object 34">
                <a:extLst>
                  <a:ext uri="{FF2B5EF4-FFF2-40B4-BE49-F238E27FC236}">
                    <a16:creationId xmlns:a16="http://schemas.microsoft.com/office/drawing/2014/main" id="{BDD78D6E-16DE-4458-9579-6D55D6C9644C}"/>
                  </a:ext>
                </a:extLst>
              </p:cNvPr>
              <p:cNvSpPr txBox="1"/>
              <p:nvPr/>
            </p:nvSpPr>
            <p:spPr>
              <a:xfrm>
                <a:off x="6098399" y="4531003"/>
                <a:ext cx="1065472" cy="444352"/>
              </a:xfrm>
              <a:prstGeom prst="rect">
                <a:avLst/>
              </a:prstGeom>
            </p:spPr>
            <p:txBody>
              <a:bodyPr vert="horz" wrap="square" lIns="0" tIns="28575" rIns="0" bIns="0" rtlCol="0" anchor="ctr">
                <a:spAutoFit/>
              </a:bodyPr>
              <a:lstStyle/>
              <a:p>
                <a:pPr marL="12700" marR="5080">
                  <a:spcBef>
                    <a:spcPts val="225"/>
                  </a:spcBef>
                </a:pPr>
                <a:r>
                  <a:rPr lang="ru-RU" sz="900" dirty="0">
                    <a:solidFill>
                      <a:srgbClr val="1D1D1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Муниципальный район </a:t>
                </a:r>
                <a:r>
                  <a:rPr lang="ru-RU" sz="900" dirty="0" err="1">
                    <a:solidFill>
                      <a:srgbClr val="1D1D1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Похвистневский</a:t>
                </a:r>
                <a:endParaRPr lang="ru-RU" sz="9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Прямоугольник 44">
                <a:extLst>
                  <a:ext uri="{FF2B5EF4-FFF2-40B4-BE49-F238E27FC236}">
                    <a16:creationId xmlns:a16="http://schemas.microsoft.com/office/drawing/2014/main" id="{776C12F6-A742-4748-9482-33158343492F}"/>
                  </a:ext>
                </a:extLst>
              </p:cNvPr>
              <p:cNvSpPr/>
              <p:nvPr/>
            </p:nvSpPr>
            <p:spPr>
              <a:xfrm>
                <a:off x="5500712" y="4578802"/>
                <a:ext cx="365761" cy="517934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900" i="1" dirty="0"/>
              </a:p>
            </p:txBody>
          </p:sp>
        </p:grpSp>
      </p:grpSp>
      <p:pic>
        <p:nvPicPr>
          <p:cNvPr id="76" name="Рисунок 75"/>
          <p:cNvPicPr/>
          <p:nvPr/>
        </p:nvPicPr>
        <p:blipFill rotWithShape="1">
          <a:blip r:embed="rId15"/>
          <a:srcRect l="30398" t="21615" r="13176" b="27948"/>
          <a:stretch/>
        </p:blipFill>
        <p:spPr bwMode="auto">
          <a:xfrm>
            <a:off x="318975" y="1309952"/>
            <a:ext cx="5425120" cy="34449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4110854"/>
              </p:ext>
            </p:extLst>
          </p:nvPr>
        </p:nvGraphicFramePr>
        <p:xfrm>
          <a:off x="5802284" y="1310281"/>
          <a:ext cx="6310504" cy="525156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75956">
                  <a:extLst>
                    <a:ext uri="{9D8B030D-6E8A-4147-A177-3AD203B41FA5}">
                      <a16:colId xmlns:a16="http://schemas.microsoft.com/office/drawing/2014/main" val="2897716362"/>
                    </a:ext>
                  </a:extLst>
                </a:gridCol>
                <a:gridCol w="3334548">
                  <a:extLst>
                    <a:ext uri="{9D8B030D-6E8A-4147-A177-3AD203B41FA5}">
                      <a16:colId xmlns:a16="http://schemas.microsoft.com/office/drawing/2014/main" val="1423047136"/>
                    </a:ext>
                  </a:extLst>
                </a:gridCol>
              </a:tblGrid>
              <a:tr h="1734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Местоположение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79" marR="525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Кадастровый номер и площадь</a:t>
                      </a:r>
                      <a:endParaRPr lang="ru-RU" sz="11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79" marR="525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7761896"/>
                  </a:ext>
                </a:extLst>
              </a:tr>
              <a:tr h="54552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п.Среднеягодный</a:t>
                      </a: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в северной части кадастрового квартала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79" marR="525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63:29:1505003:42 (зернохранилище 514 кв.м.)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63:29:1505003:41 (автовесовая 71,7 кв.м.)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63:29:1505003:40 (земельный участок 15280 кв.м.)</a:t>
                      </a:r>
                      <a:endParaRPr lang="ru-RU" sz="11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79" marR="525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6062563"/>
                  </a:ext>
                </a:extLst>
              </a:tr>
              <a:tr h="36245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с.Нижнеягодное</a:t>
                      </a: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ул.Центральная</a:t>
                      </a: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д.3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79" marR="525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63:29:1504003:203 (контора 180,8 </a:t>
                      </a:r>
                      <a:r>
                        <a:rPr lang="ru-RU" sz="1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кв.м</a:t>
                      </a: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63:29:1504003:198 (земельный участок 1255 </a:t>
                      </a:r>
                      <a:r>
                        <a:rPr lang="ru-RU" sz="1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кв.м</a:t>
                      </a: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.)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79" marR="525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9920547"/>
                  </a:ext>
                </a:extLst>
              </a:tr>
              <a:tr h="36245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с.Нижнеягодное</a:t>
                      </a: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ул.Васильевская</a:t>
                      </a: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д.45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79" marR="525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63:29:1504001:273 (коровник 1643,2 </a:t>
                      </a:r>
                      <a:r>
                        <a:rPr lang="ru-RU" sz="1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кв.м</a:t>
                      </a: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63:29:1504001:267 (земельный участок 1992 </a:t>
                      </a:r>
                      <a:r>
                        <a:rPr lang="ru-RU" sz="1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кв.м</a:t>
                      </a: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.)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79" marR="525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7205206"/>
                  </a:ext>
                </a:extLst>
              </a:tr>
              <a:tr h="36245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с.Нижнеягодное</a:t>
                      </a: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ул.Центральная</a:t>
                      </a: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д.14а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79" marR="525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63:29:1504003:200 (</a:t>
                      </a:r>
                      <a:r>
                        <a:rPr lang="ru-RU" sz="1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автогараж</a:t>
                      </a: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1626,1 </a:t>
                      </a:r>
                      <a:r>
                        <a:rPr lang="ru-RU" sz="1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кв.м</a:t>
                      </a: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63:29:1504003:182 (земельный участок 2311 </a:t>
                      </a:r>
                      <a:r>
                        <a:rPr lang="ru-RU" sz="1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кв.м</a:t>
                      </a: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.)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79" marR="525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9937513"/>
                  </a:ext>
                </a:extLst>
              </a:tr>
              <a:tr h="54552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с.Нижнеягодное</a:t>
                      </a: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ул.Центральная</a:t>
                      </a: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д.14б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79" marR="525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63:29:1504003:201 (</a:t>
                      </a:r>
                      <a:r>
                        <a:rPr lang="ru-RU" sz="1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мехмастерская</a:t>
                      </a: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478,6 </a:t>
                      </a:r>
                      <a:r>
                        <a:rPr lang="ru-RU" sz="1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кв.м</a:t>
                      </a: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63:29:1504003:204 (склад запчастей 281,8 </a:t>
                      </a:r>
                      <a:r>
                        <a:rPr lang="ru-RU" sz="1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кв.м</a:t>
                      </a: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63:29:1504003:191 (земельный участок 17201 </a:t>
                      </a:r>
                      <a:r>
                        <a:rPr lang="ru-RU" sz="1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кв.м</a:t>
                      </a: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.)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79" marR="525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9815366"/>
                  </a:ext>
                </a:extLst>
              </a:tr>
              <a:tr h="36245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с.Нижнеягодное</a:t>
                      </a: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ул.Васильевская</a:t>
                      </a: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д.42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79" marR="525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63:29:1504001:272 (зернохранилище 998,8 </a:t>
                      </a:r>
                      <a:r>
                        <a:rPr lang="ru-RU" sz="1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кв.м</a:t>
                      </a: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63:29:1504001:264 (земельный участок 1269 </a:t>
                      </a:r>
                      <a:r>
                        <a:rPr lang="ru-RU" sz="1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кв.м</a:t>
                      </a: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.)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79" marR="525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6274181"/>
                  </a:ext>
                </a:extLst>
              </a:tr>
              <a:tr h="36245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с.Нижнеягодное</a:t>
                      </a: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ул.Васильевская</a:t>
                      </a: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д.49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79" marR="525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63:29:1504001:271 (склад арочный 281,8 </a:t>
                      </a:r>
                      <a:r>
                        <a:rPr lang="ru-RU" sz="1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кв.м</a:t>
                      </a: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63:29:0000000:843 (земельный участок 1107 </a:t>
                      </a:r>
                      <a:r>
                        <a:rPr lang="ru-RU" sz="1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кв.м</a:t>
                      </a: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.)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79" marR="525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9431140"/>
                  </a:ext>
                </a:extLst>
              </a:tr>
              <a:tr h="36245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с.Рысайкино, ул.Ижедерова, д.65а</a:t>
                      </a:r>
                      <a:endParaRPr lang="ru-RU" sz="11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79" marR="525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63:29:0903001:604 (нежилое здание 675,2 </a:t>
                      </a:r>
                      <a:r>
                        <a:rPr lang="ru-RU" sz="1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кв.м</a:t>
                      </a: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63:29:0903001:407 (земельный участок 4645 </a:t>
                      </a:r>
                      <a:r>
                        <a:rPr lang="ru-RU" sz="1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кв.м</a:t>
                      </a: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.)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79" marR="525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3500298"/>
                  </a:ext>
                </a:extLst>
              </a:tr>
              <a:tr h="36245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с.Рысайкино</a:t>
                      </a: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ул.Ижедерова</a:t>
                      </a: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д.58а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79" marR="525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63:29:0903001:624 (здание столовой 124,4 </a:t>
                      </a:r>
                      <a:r>
                        <a:rPr lang="ru-RU" sz="1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кв.м</a:t>
                      </a: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63:29:0903001:13 (земельный участок 496 </a:t>
                      </a:r>
                      <a:r>
                        <a:rPr lang="ru-RU" sz="1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кв.м</a:t>
                      </a: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.)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79" marR="525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0181638"/>
                  </a:ext>
                </a:extLst>
              </a:tr>
              <a:tr h="36245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с.Кротково, ул.Центральная, д.3</a:t>
                      </a:r>
                      <a:endParaRPr lang="ru-RU" sz="11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79" marR="525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63:29:0403005:1091 (здание детского сада 590,1 </a:t>
                      </a:r>
                      <a:r>
                        <a:rPr lang="ru-RU" sz="1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кв.м</a:t>
                      </a: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63:29:0403005:8 (земельный участок 3676 </a:t>
                      </a:r>
                      <a:r>
                        <a:rPr lang="ru-RU" sz="1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кв.м</a:t>
                      </a: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.)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79" marR="525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4975707"/>
                  </a:ext>
                </a:extLst>
              </a:tr>
              <a:tr h="3595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п.Пример, ул.Северная, д.4</a:t>
                      </a:r>
                      <a:endParaRPr lang="ru-RU" sz="11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79" marR="525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63:29:1203006:761 (здание СДК 124 </a:t>
                      </a:r>
                      <a:r>
                        <a:rPr lang="ru-RU" sz="1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кв.м</a:t>
                      </a: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63:29:1203006:648 (земельный участок 292 </a:t>
                      </a:r>
                      <a:r>
                        <a:rPr lang="ru-RU" sz="1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кв.м</a:t>
                      </a: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.)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79" marR="525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8334597"/>
                  </a:ext>
                </a:extLst>
              </a:tr>
              <a:tr h="3595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с.Мочалеевка</a:t>
                      </a: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ул.Г.Тукая</a:t>
                      </a: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д.59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79" marR="525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63:29:1202001:1043 (нежилое здание 613,1 </a:t>
                      </a:r>
                      <a:r>
                        <a:rPr lang="ru-RU" sz="1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кв.м</a:t>
                      </a: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63:29:1202001:26 (земельный участок 2539 </a:t>
                      </a:r>
                      <a:r>
                        <a:rPr lang="ru-RU" sz="1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кв.м</a:t>
                      </a: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.)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79" marR="525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9442823"/>
                  </a:ext>
                </a:extLst>
              </a:tr>
              <a:tr h="36245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Поселение </a:t>
                      </a:r>
                      <a:r>
                        <a:rPr lang="ru-RU" sz="11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Подбельск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79" marR="525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Сады: 63:29:1505003 и 63:29:1505003 379,4 </a:t>
                      </a:r>
                      <a:r>
                        <a:rPr lang="ru-RU" sz="1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кв.м</a:t>
                      </a: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79" marR="525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4532688"/>
                  </a:ext>
                </a:extLst>
              </a:tr>
            </a:tbl>
          </a:graphicData>
        </a:graphic>
      </p:graphicFrame>
      <p:pic>
        <p:nvPicPr>
          <p:cNvPr id="74" name="Рисунок 73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600" y="317327"/>
            <a:ext cx="544069" cy="765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633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16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ject 38">
            <a:extLst>
              <a:ext uri="{FF2B5EF4-FFF2-40B4-BE49-F238E27FC236}">
                <a16:creationId xmlns:a16="http://schemas.microsoft.com/office/drawing/2014/main" id="{9EF2EFBF-BCD6-149E-54DE-37017D1359E0}"/>
              </a:ext>
            </a:extLst>
          </p:cNvPr>
          <p:cNvSpPr txBox="1">
            <a:spLocks/>
          </p:cNvSpPr>
          <p:nvPr/>
        </p:nvSpPr>
        <p:spPr>
          <a:xfrm>
            <a:off x="318975" y="149574"/>
            <a:ext cx="8748825" cy="944810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400"/>
              </a:lnSpc>
              <a:spcBef>
                <a:spcPts val="780"/>
              </a:spcBef>
            </a:pP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ИТОГОВЫЕ ВЫВОДЫ</a:t>
            </a:r>
            <a:b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РАЗДЕЛУ</a:t>
            </a:r>
            <a:endParaRPr lang="ru-RU" sz="2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D03DB977-4A57-466A-AAB1-A5C85CD5E36C}"/>
              </a:ext>
            </a:extLst>
          </p:cNvPr>
          <p:cNvGrpSpPr/>
          <p:nvPr/>
        </p:nvGrpSpPr>
        <p:grpSpPr>
          <a:xfrm>
            <a:off x="7528468" y="349323"/>
            <a:ext cx="4525599" cy="609641"/>
            <a:chOff x="7528468" y="349323"/>
            <a:chExt cx="4525599" cy="609641"/>
          </a:xfrm>
        </p:grpSpPr>
        <p:grpSp>
          <p:nvGrpSpPr>
            <p:cNvPr id="40" name="object 6">
              <a:extLst>
                <a:ext uri="{FF2B5EF4-FFF2-40B4-BE49-F238E27FC236}">
                  <a16:creationId xmlns:a16="http://schemas.microsoft.com/office/drawing/2014/main" id="{5982CB53-AC87-4342-8239-F9A213ED0FEF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5" name="object 7">
                <a:extLst>
                  <a:ext uri="{FF2B5EF4-FFF2-40B4-BE49-F238E27FC236}">
                    <a16:creationId xmlns:a16="http://schemas.microsoft.com/office/drawing/2014/main" id="{CB18EB5A-01D3-4894-A2D4-55080EC6DD94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6" name="object 8">
                <a:extLst>
                  <a:ext uri="{FF2B5EF4-FFF2-40B4-BE49-F238E27FC236}">
                    <a16:creationId xmlns:a16="http://schemas.microsoft.com/office/drawing/2014/main" id="{6CA7D9EA-C110-447A-BD62-487B9AAE4F3A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7" name="object 9">
                <a:extLst>
                  <a:ext uri="{FF2B5EF4-FFF2-40B4-BE49-F238E27FC236}">
                    <a16:creationId xmlns:a16="http://schemas.microsoft.com/office/drawing/2014/main" id="{3914A561-C649-4844-99B3-D27D1D4A5DCE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10">
                <a:extLst>
                  <a:ext uri="{FF2B5EF4-FFF2-40B4-BE49-F238E27FC236}">
                    <a16:creationId xmlns:a16="http://schemas.microsoft.com/office/drawing/2014/main" id="{D9DDB037-B323-48BD-B427-FF970A99E8A6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1">
                <a:extLst>
                  <a:ext uri="{FF2B5EF4-FFF2-40B4-BE49-F238E27FC236}">
                    <a16:creationId xmlns:a16="http://schemas.microsoft.com/office/drawing/2014/main" id="{87C5C176-A18D-4777-8B3A-0A3E53F03522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0" name="object 12">
                <a:extLst>
                  <a:ext uri="{FF2B5EF4-FFF2-40B4-BE49-F238E27FC236}">
                    <a16:creationId xmlns:a16="http://schemas.microsoft.com/office/drawing/2014/main" id="{EF623321-FB88-4590-A4A6-73DF529196DB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1" name="object 13">
                <a:extLst>
                  <a:ext uri="{FF2B5EF4-FFF2-40B4-BE49-F238E27FC236}">
                    <a16:creationId xmlns:a16="http://schemas.microsoft.com/office/drawing/2014/main" id="{85AB8DBD-C24B-4861-BD71-6A78FF8E28B5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2" name="object 14">
                <a:extLst>
                  <a:ext uri="{FF2B5EF4-FFF2-40B4-BE49-F238E27FC236}">
                    <a16:creationId xmlns:a16="http://schemas.microsoft.com/office/drawing/2014/main" id="{7717F19D-15A3-454E-AD3E-05F9CB984E0A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15">
                <a:extLst>
                  <a:ext uri="{FF2B5EF4-FFF2-40B4-BE49-F238E27FC236}">
                    <a16:creationId xmlns:a16="http://schemas.microsoft.com/office/drawing/2014/main" id="{B6A078DF-9545-4E61-9921-B0F7C1EA1DD9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4" name="object 16">
                <a:extLst>
                  <a:ext uri="{FF2B5EF4-FFF2-40B4-BE49-F238E27FC236}">
                    <a16:creationId xmlns:a16="http://schemas.microsoft.com/office/drawing/2014/main" id="{AFA3C4FB-BE00-4429-812F-9861289BD227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5" name="object 17">
                <a:extLst>
                  <a:ext uri="{FF2B5EF4-FFF2-40B4-BE49-F238E27FC236}">
                    <a16:creationId xmlns:a16="http://schemas.microsoft.com/office/drawing/2014/main" id="{55A8F3BC-9F80-4617-9B01-E9209F0E00E0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6" name="object 18">
                <a:extLst>
                  <a:ext uri="{FF2B5EF4-FFF2-40B4-BE49-F238E27FC236}">
                    <a16:creationId xmlns:a16="http://schemas.microsoft.com/office/drawing/2014/main" id="{F7D40F1A-5767-493D-BD83-62B4B5CD0D83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7" name="object 19">
                <a:extLst>
                  <a:ext uri="{FF2B5EF4-FFF2-40B4-BE49-F238E27FC236}">
                    <a16:creationId xmlns:a16="http://schemas.microsoft.com/office/drawing/2014/main" id="{8901813E-E273-4E22-AC4D-F9A8BE973C07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8" name="object 20">
                <a:extLst>
                  <a:ext uri="{FF2B5EF4-FFF2-40B4-BE49-F238E27FC236}">
                    <a16:creationId xmlns:a16="http://schemas.microsoft.com/office/drawing/2014/main" id="{4FED3753-32D1-48AC-AABE-BA820A257F09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59" name="object 21">
                <a:extLst>
                  <a:ext uri="{FF2B5EF4-FFF2-40B4-BE49-F238E27FC236}">
                    <a16:creationId xmlns:a16="http://schemas.microsoft.com/office/drawing/2014/main" id="{E7EE4B73-BF3C-4030-8F9E-4BB2AC061329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22">
                <a:extLst>
                  <a:ext uri="{FF2B5EF4-FFF2-40B4-BE49-F238E27FC236}">
                    <a16:creationId xmlns:a16="http://schemas.microsoft.com/office/drawing/2014/main" id="{241E8A15-F11C-481E-9A5C-30BA0E505EA9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3">
                <a:extLst>
                  <a:ext uri="{FF2B5EF4-FFF2-40B4-BE49-F238E27FC236}">
                    <a16:creationId xmlns:a16="http://schemas.microsoft.com/office/drawing/2014/main" id="{03159728-539E-41D6-BD9B-4DA04686311C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2" name="object 24">
                <a:extLst>
                  <a:ext uri="{FF2B5EF4-FFF2-40B4-BE49-F238E27FC236}">
                    <a16:creationId xmlns:a16="http://schemas.microsoft.com/office/drawing/2014/main" id="{04E75FAC-5354-4F82-AF1B-C81158F83DCB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3" name="object 25">
                <a:extLst>
                  <a:ext uri="{FF2B5EF4-FFF2-40B4-BE49-F238E27FC236}">
                    <a16:creationId xmlns:a16="http://schemas.microsoft.com/office/drawing/2014/main" id="{91BD28DB-C7C6-4AB3-8CFA-87CA702A8CA7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4" name="object 26">
                <a:extLst>
                  <a:ext uri="{FF2B5EF4-FFF2-40B4-BE49-F238E27FC236}">
                    <a16:creationId xmlns:a16="http://schemas.microsoft.com/office/drawing/2014/main" id="{77A09CE3-7B98-40AC-94D5-7D78B254A2BD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5" name="object 27">
                <a:extLst>
                  <a:ext uri="{FF2B5EF4-FFF2-40B4-BE49-F238E27FC236}">
                    <a16:creationId xmlns:a16="http://schemas.microsoft.com/office/drawing/2014/main" id="{835046B6-8F0F-4DB8-B165-08BFA5AE8B2F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6" name="object 28">
                <a:extLst>
                  <a:ext uri="{FF2B5EF4-FFF2-40B4-BE49-F238E27FC236}">
                    <a16:creationId xmlns:a16="http://schemas.microsoft.com/office/drawing/2014/main" id="{95A36C93-0ECC-4A0A-AAC9-C6259A28C56B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7" name="object 29">
                <a:extLst>
                  <a:ext uri="{FF2B5EF4-FFF2-40B4-BE49-F238E27FC236}">
                    <a16:creationId xmlns:a16="http://schemas.microsoft.com/office/drawing/2014/main" id="{77402FF9-B96B-4109-A237-6A9871E1C961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30">
                <a:extLst>
                  <a:ext uri="{FF2B5EF4-FFF2-40B4-BE49-F238E27FC236}">
                    <a16:creationId xmlns:a16="http://schemas.microsoft.com/office/drawing/2014/main" id="{CA1BF38C-6741-4276-BD34-C36152314156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1">
                <a:extLst>
                  <a:ext uri="{FF2B5EF4-FFF2-40B4-BE49-F238E27FC236}">
                    <a16:creationId xmlns:a16="http://schemas.microsoft.com/office/drawing/2014/main" id="{A94A6372-25BC-46E7-A69D-D6F74C6C3594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0" name="object 32">
                <a:extLst>
                  <a:ext uri="{FF2B5EF4-FFF2-40B4-BE49-F238E27FC236}">
                    <a16:creationId xmlns:a16="http://schemas.microsoft.com/office/drawing/2014/main" id="{721F3798-AE13-4382-A960-AD2542CA191A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1" name="object 33">
                <a:extLst>
                  <a:ext uri="{FF2B5EF4-FFF2-40B4-BE49-F238E27FC236}">
                    <a16:creationId xmlns:a16="http://schemas.microsoft.com/office/drawing/2014/main" id="{EB6202A1-91C2-4000-83CF-DEB88FFFF376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1" name="object 34">
              <a:extLst>
                <a:ext uri="{FF2B5EF4-FFF2-40B4-BE49-F238E27FC236}">
                  <a16:creationId xmlns:a16="http://schemas.microsoft.com/office/drawing/2014/main" id="{DDAB0FF3-7C4A-407C-BA5E-82A4501B817E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2" name="Группа 41">
              <a:extLst>
                <a:ext uri="{FF2B5EF4-FFF2-40B4-BE49-F238E27FC236}">
                  <a16:creationId xmlns:a16="http://schemas.microsoft.com/office/drawing/2014/main" id="{E4DB9999-8D5E-45B4-9BBF-C057EA372403}"/>
                </a:ext>
              </a:extLst>
            </p:cNvPr>
            <p:cNvGrpSpPr/>
            <p:nvPr/>
          </p:nvGrpSpPr>
          <p:grpSpPr>
            <a:xfrm>
              <a:off x="10440785" y="393231"/>
              <a:ext cx="1613282" cy="565733"/>
              <a:chOff x="5550589" y="4531003"/>
              <a:chExt cx="1613282" cy="565733"/>
            </a:xfrm>
          </p:grpSpPr>
          <p:sp>
            <p:nvSpPr>
              <p:cNvPr id="43" name="object 34">
                <a:extLst>
                  <a:ext uri="{FF2B5EF4-FFF2-40B4-BE49-F238E27FC236}">
                    <a16:creationId xmlns:a16="http://schemas.microsoft.com/office/drawing/2014/main" id="{735C9768-E200-4C8B-A812-60D48B5693C1}"/>
                  </a:ext>
                </a:extLst>
              </p:cNvPr>
              <p:cNvSpPr txBox="1"/>
              <p:nvPr/>
            </p:nvSpPr>
            <p:spPr>
              <a:xfrm>
                <a:off x="6098399" y="4531003"/>
                <a:ext cx="1065472" cy="444352"/>
              </a:xfrm>
              <a:prstGeom prst="rect">
                <a:avLst/>
              </a:prstGeom>
            </p:spPr>
            <p:txBody>
              <a:bodyPr vert="horz" wrap="square" lIns="0" tIns="28575" rIns="0" bIns="0" rtlCol="0" anchor="ctr">
                <a:spAutoFit/>
              </a:bodyPr>
              <a:lstStyle/>
              <a:p>
                <a:pPr marL="12700" marR="5080">
                  <a:spcBef>
                    <a:spcPts val="225"/>
                  </a:spcBef>
                </a:pPr>
                <a:r>
                  <a:rPr lang="ru-RU" sz="900" dirty="0">
                    <a:solidFill>
                      <a:srgbClr val="1D1D1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Муниципальный район </a:t>
                </a:r>
                <a:r>
                  <a:rPr lang="ru-RU" sz="900" dirty="0" err="1">
                    <a:solidFill>
                      <a:srgbClr val="1D1D1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Похвистневский</a:t>
                </a:r>
                <a:endParaRPr lang="ru-RU" sz="9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Прямоугольник 43">
                <a:extLst>
                  <a:ext uri="{FF2B5EF4-FFF2-40B4-BE49-F238E27FC236}">
                    <a16:creationId xmlns:a16="http://schemas.microsoft.com/office/drawing/2014/main" id="{7C97D7D8-A9DE-4B5F-A975-50C23BE866C9}"/>
                  </a:ext>
                </a:extLst>
              </p:cNvPr>
              <p:cNvSpPr/>
              <p:nvPr/>
            </p:nvSpPr>
            <p:spPr>
              <a:xfrm>
                <a:off x="5550589" y="4620254"/>
                <a:ext cx="307571" cy="476482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900" i="1" dirty="0"/>
              </a:p>
            </p:txBody>
          </p:sp>
        </p:grpSp>
      </p:grpSp>
      <p:sp>
        <p:nvSpPr>
          <p:cNvPr id="4" name="Прямоугольник 3"/>
          <p:cNvSpPr/>
          <p:nvPr/>
        </p:nvSpPr>
        <p:spPr>
          <a:xfrm>
            <a:off x="318975" y="1371047"/>
            <a:ext cx="11512663" cy="1277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Наличие свободных земельных участков и инвестиционных комплексов для развития бизнеса может способствовать развитию перерабатывающей промышленности из сельскохозяйственной продукции, произведенной непосредственно в муниципальном районе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Похвистневский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 соблюдением всех технологических процессов и использованием современных разработок и сортов. 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3" name="Рисунок 72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4287" y="329045"/>
            <a:ext cx="544069" cy="765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18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object 2">
            <a:extLst>
              <a:ext uri="{FF2B5EF4-FFF2-40B4-BE49-F238E27FC236}">
                <a16:creationId xmlns:a16="http://schemas.microsoft.com/office/drawing/2014/main" id="{20D93F1C-99F9-34DC-C93C-DE3488EF2FA4}"/>
              </a:ext>
            </a:extLst>
          </p:cNvPr>
          <p:cNvGrpSpPr/>
          <p:nvPr/>
        </p:nvGrpSpPr>
        <p:grpSpPr>
          <a:xfrm>
            <a:off x="7278099" y="339279"/>
            <a:ext cx="4914265" cy="5990590"/>
            <a:chOff x="7278099" y="496442"/>
            <a:chExt cx="4914265" cy="5990590"/>
          </a:xfrm>
        </p:grpSpPr>
        <p:pic>
          <p:nvPicPr>
            <p:cNvPr id="113" name="object 3">
              <a:extLst>
                <a:ext uri="{FF2B5EF4-FFF2-40B4-BE49-F238E27FC236}">
                  <a16:creationId xmlns:a16="http://schemas.microsoft.com/office/drawing/2014/main" id="{6283D8BC-82D4-B8A2-1D93-984835ED86EF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78099" y="558069"/>
              <a:ext cx="4913901" cy="5676900"/>
            </a:xfrm>
            <a:prstGeom prst="rect">
              <a:avLst/>
            </a:prstGeom>
          </p:spPr>
        </p:pic>
        <p:pic>
          <p:nvPicPr>
            <p:cNvPr id="114" name="object 4">
              <a:extLst>
                <a:ext uri="{FF2B5EF4-FFF2-40B4-BE49-F238E27FC236}">
                  <a16:creationId xmlns:a16="http://schemas.microsoft.com/office/drawing/2014/main" id="{A6A45A6B-BF87-7B05-C16A-53467DCAC3D6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22367" y="496442"/>
              <a:ext cx="3892733" cy="5990041"/>
            </a:xfrm>
            <a:prstGeom prst="rect">
              <a:avLst/>
            </a:prstGeom>
          </p:spPr>
        </p:pic>
      </p:grpSp>
      <p:sp>
        <p:nvSpPr>
          <p:cNvPr id="37" name="object 35">
            <a:extLst>
              <a:ext uri="{FF2B5EF4-FFF2-40B4-BE49-F238E27FC236}">
                <a16:creationId xmlns:a16="http://schemas.microsoft.com/office/drawing/2014/main" id="{9BD17555-308E-CBDD-8812-C263B0DFF0AF}"/>
              </a:ext>
            </a:extLst>
          </p:cNvPr>
          <p:cNvSpPr txBox="1">
            <a:spLocks/>
          </p:cNvSpPr>
          <p:nvPr/>
        </p:nvSpPr>
        <p:spPr>
          <a:xfrm>
            <a:off x="544747" y="3711640"/>
            <a:ext cx="7675327" cy="1118896"/>
          </a:xfrm>
          <a:prstGeom prst="rect">
            <a:avLst/>
          </a:prstGeom>
        </p:spPr>
        <p:txBody>
          <a:bodyPr vert="horz" wrap="square" lIns="0" tIns="132715" rIns="0" bIns="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5080" algn="l">
              <a:lnSpc>
                <a:spcPct val="100000"/>
              </a:lnSpc>
              <a:spcBef>
                <a:spcPts val="1045"/>
              </a:spcBef>
            </a:pP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СТРАТЕГИЧЕСКИЙ ПЛАН РАЗВИТИЯ МУНИЦИПАЛЬНОГО ОБРАЗОВАНИЯ</a:t>
            </a:r>
          </a:p>
        </p:txBody>
      </p:sp>
      <p:sp>
        <p:nvSpPr>
          <p:cNvPr id="38" name="object 36">
            <a:extLst>
              <a:ext uri="{FF2B5EF4-FFF2-40B4-BE49-F238E27FC236}">
                <a16:creationId xmlns:a16="http://schemas.microsoft.com/office/drawing/2014/main" id="{FD355094-F80B-521A-5D90-116E45545642}"/>
              </a:ext>
            </a:extLst>
          </p:cNvPr>
          <p:cNvSpPr/>
          <p:nvPr/>
        </p:nvSpPr>
        <p:spPr>
          <a:xfrm>
            <a:off x="589503" y="3277888"/>
            <a:ext cx="2797810" cy="0"/>
          </a:xfrm>
          <a:custGeom>
            <a:avLst/>
            <a:gdLst/>
            <a:ahLst/>
            <a:cxnLst/>
            <a:rect l="l" t="t" r="r" b="b"/>
            <a:pathLst>
              <a:path w="2797810">
                <a:moveTo>
                  <a:pt x="0" y="0"/>
                </a:moveTo>
                <a:lnTo>
                  <a:pt x="2797543" y="0"/>
                </a:lnTo>
              </a:path>
            </a:pathLst>
          </a:custGeom>
          <a:ln w="381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4" name="object 6">
            <a:extLst>
              <a:ext uri="{FF2B5EF4-FFF2-40B4-BE49-F238E27FC236}">
                <a16:creationId xmlns:a16="http://schemas.microsoft.com/office/drawing/2014/main" id="{B36DE6F5-F4C7-DBAF-3AF7-F37BE77EBE7B}"/>
              </a:ext>
            </a:extLst>
          </p:cNvPr>
          <p:cNvGrpSpPr/>
          <p:nvPr/>
        </p:nvGrpSpPr>
        <p:grpSpPr>
          <a:xfrm>
            <a:off x="589503" y="606691"/>
            <a:ext cx="629285" cy="688340"/>
            <a:chOff x="2228689" y="511439"/>
            <a:chExt cx="629285" cy="688340"/>
          </a:xfrm>
        </p:grpSpPr>
        <p:pic>
          <p:nvPicPr>
            <p:cNvPr id="45" name="object 7">
              <a:extLst>
                <a:ext uri="{FF2B5EF4-FFF2-40B4-BE49-F238E27FC236}">
                  <a16:creationId xmlns:a16="http://schemas.microsoft.com/office/drawing/2014/main" id="{1702486E-963B-9732-711B-2071DFB01B09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86669" y="511439"/>
              <a:ext cx="313690" cy="572700"/>
            </a:xfrm>
            <a:prstGeom prst="rect">
              <a:avLst/>
            </a:prstGeom>
          </p:spPr>
        </p:pic>
        <p:pic>
          <p:nvPicPr>
            <p:cNvPr id="46" name="object 8">
              <a:extLst>
                <a:ext uri="{FF2B5EF4-FFF2-40B4-BE49-F238E27FC236}">
                  <a16:creationId xmlns:a16="http://schemas.microsoft.com/office/drawing/2014/main" id="{DAAE0CD0-66F3-489B-2E43-26581F61B933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19120" y="693369"/>
              <a:ext cx="33845" cy="6921"/>
            </a:xfrm>
            <a:prstGeom prst="rect">
              <a:avLst/>
            </a:prstGeom>
          </p:spPr>
        </p:pic>
        <p:sp>
          <p:nvSpPr>
            <p:cNvPr id="47" name="object 9">
              <a:extLst>
                <a:ext uri="{FF2B5EF4-FFF2-40B4-BE49-F238E27FC236}">
                  <a16:creationId xmlns:a16="http://schemas.microsoft.com/office/drawing/2014/main" id="{685EC4EC-DA92-BEF6-D3F9-785BFDA1DC09}"/>
                </a:ext>
              </a:extLst>
            </p:cNvPr>
            <p:cNvSpPr/>
            <p:nvPr/>
          </p:nvSpPr>
          <p:spPr>
            <a:xfrm>
              <a:off x="2673055" y="654591"/>
              <a:ext cx="37465" cy="31750"/>
            </a:xfrm>
            <a:custGeom>
              <a:avLst/>
              <a:gdLst/>
              <a:ahLst/>
              <a:cxnLst/>
              <a:rect l="l" t="t" r="r" b="b"/>
              <a:pathLst>
                <a:path w="37464" h="31750">
                  <a:moveTo>
                    <a:pt x="22224" y="0"/>
                  </a:moveTo>
                  <a:lnTo>
                    <a:pt x="1435" y="14020"/>
                  </a:lnTo>
                  <a:lnTo>
                    <a:pt x="0" y="16992"/>
                  </a:lnTo>
                  <a:lnTo>
                    <a:pt x="304" y="17500"/>
                  </a:lnTo>
                  <a:lnTo>
                    <a:pt x="520" y="17792"/>
                  </a:lnTo>
                  <a:lnTo>
                    <a:pt x="8039" y="30454"/>
                  </a:lnTo>
                  <a:lnTo>
                    <a:pt x="18580" y="31203"/>
                  </a:lnTo>
                  <a:lnTo>
                    <a:pt x="25742" y="26377"/>
                  </a:lnTo>
                  <a:lnTo>
                    <a:pt x="34353" y="22898"/>
                  </a:lnTo>
                  <a:lnTo>
                    <a:pt x="37325" y="21755"/>
                  </a:lnTo>
                  <a:lnTo>
                    <a:pt x="36906" y="21717"/>
                  </a:lnTo>
                  <a:lnTo>
                    <a:pt x="35648" y="21399"/>
                  </a:lnTo>
                  <a:lnTo>
                    <a:pt x="33286" y="20459"/>
                  </a:lnTo>
                  <a:lnTo>
                    <a:pt x="22910" y="15824"/>
                  </a:lnTo>
                  <a:lnTo>
                    <a:pt x="23228" y="2387"/>
                  </a:lnTo>
                  <a:lnTo>
                    <a:pt x="23329" y="2082"/>
                  </a:lnTo>
                  <a:lnTo>
                    <a:pt x="23274" y="533"/>
                  </a:lnTo>
                  <a:lnTo>
                    <a:pt x="22948" y="177"/>
                  </a:lnTo>
                  <a:lnTo>
                    <a:pt x="22224" y="0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10">
              <a:extLst>
                <a:ext uri="{FF2B5EF4-FFF2-40B4-BE49-F238E27FC236}">
                  <a16:creationId xmlns:a16="http://schemas.microsoft.com/office/drawing/2014/main" id="{6AA2FCD3-B31E-26E7-4999-F3A64DE41CC9}"/>
                </a:ext>
              </a:extLst>
            </p:cNvPr>
            <p:cNvSpPr/>
            <p:nvPr/>
          </p:nvSpPr>
          <p:spPr>
            <a:xfrm>
              <a:off x="2621254" y="642910"/>
              <a:ext cx="99695" cy="56515"/>
            </a:xfrm>
            <a:custGeom>
              <a:avLst/>
              <a:gdLst/>
              <a:ahLst/>
              <a:cxnLst/>
              <a:rect l="l" t="t" r="r" b="b"/>
              <a:pathLst>
                <a:path w="99694" h="56515">
                  <a:moveTo>
                    <a:pt x="419" y="48958"/>
                  </a:moveTo>
                  <a:lnTo>
                    <a:pt x="1054" y="49390"/>
                  </a:lnTo>
                  <a:lnTo>
                    <a:pt x="660" y="49987"/>
                  </a:lnTo>
                  <a:lnTo>
                    <a:pt x="0" y="51092"/>
                  </a:lnTo>
                  <a:lnTo>
                    <a:pt x="9737" y="55077"/>
                  </a:lnTo>
                  <a:lnTo>
                    <a:pt x="19010" y="55954"/>
                  </a:lnTo>
                  <a:lnTo>
                    <a:pt x="26080" y="55276"/>
                  </a:lnTo>
                  <a:lnTo>
                    <a:pt x="29034" y="54635"/>
                  </a:lnTo>
                  <a:lnTo>
                    <a:pt x="32582" y="53149"/>
                  </a:lnTo>
                  <a:lnTo>
                    <a:pt x="15398" y="53136"/>
                  </a:lnTo>
                  <a:lnTo>
                    <a:pt x="8928" y="53098"/>
                  </a:lnTo>
                  <a:lnTo>
                    <a:pt x="2481" y="48996"/>
                  </a:lnTo>
                  <a:lnTo>
                    <a:pt x="639" y="48983"/>
                  </a:lnTo>
                  <a:lnTo>
                    <a:pt x="419" y="48958"/>
                  </a:lnTo>
                  <a:close/>
                </a:path>
                <a:path w="99694" h="56515">
                  <a:moveTo>
                    <a:pt x="33993" y="52565"/>
                  </a:moveTo>
                  <a:lnTo>
                    <a:pt x="23088" y="52565"/>
                  </a:lnTo>
                  <a:lnTo>
                    <a:pt x="17627" y="53149"/>
                  </a:lnTo>
                  <a:lnTo>
                    <a:pt x="32582" y="53149"/>
                  </a:lnTo>
                  <a:lnTo>
                    <a:pt x="33993" y="52565"/>
                  </a:lnTo>
                  <a:close/>
                </a:path>
                <a:path w="99694" h="56515">
                  <a:moveTo>
                    <a:pt x="17749" y="53136"/>
                  </a:moveTo>
                  <a:close/>
                </a:path>
                <a:path w="99694" h="56515">
                  <a:moveTo>
                    <a:pt x="51828" y="0"/>
                  </a:moveTo>
                  <a:lnTo>
                    <a:pt x="50101" y="952"/>
                  </a:lnTo>
                  <a:lnTo>
                    <a:pt x="37906" y="4600"/>
                  </a:lnTo>
                  <a:lnTo>
                    <a:pt x="31548" y="7894"/>
                  </a:lnTo>
                  <a:lnTo>
                    <a:pt x="28964" y="12705"/>
                  </a:lnTo>
                  <a:lnTo>
                    <a:pt x="28092" y="20904"/>
                  </a:lnTo>
                  <a:lnTo>
                    <a:pt x="21497" y="35381"/>
                  </a:lnTo>
                  <a:lnTo>
                    <a:pt x="14197" y="43786"/>
                  </a:lnTo>
                  <a:lnTo>
                    <a:pt x="7427" y="47757"/>
                  </a:lnTo>
                  <a:lnTo>
                    <a:pt x="2425" y="48933"/>
                  </a:lnTo>
                  <a:lnTo>
                    <a:pt x="9524" y="53098"/>
                  </a:lnTo>
                  <a:lnTo>
                    <a:pt x="17749" y="53136"/>
                  </a:lnTo>
                  <a:lnTo>
                    <a:pt x="23088" y="52565"/>
                  </a:lnTo>
                  <a:lnTo>
                    <a:pt x="33993" y="52565"/>
                  </a:lnTo>
                  <a:lnTo>
                    <a:pt x="50520" y="31584"/>
                  </a:lnTo>
                  <a:lnTo>
                    <a:pt x="51059" y="29730"/>
                  </a:lnTo>
                  <a:lnTo>
                    <a:pt x="51625" y="28244"/>
                  </a:lnTo>
                  <a:lnTo>
                    <a:pt x="52053" y="28244"/>
                  </a:lnTo>
                  <a:lnTo>
                    <a:pt x="52933" y="26555"/>
                  </a:lnTo>
                  <a:lnTo>
                    <a:pt x="53884" y="23850"/>
                  </a:lnTo>
                  <a:lnTo>
                    <a:pt x="54038" y="23482"/>
                  </a:lnTo>
                  <a:lnTo>
                    <a:pt x="60439" y="13703"/>
                  </a:lnTo>
                  <a:lnTo>
                    <a:pt x="72389" y="11976"/>
                  </a:lnTo>
                  <a:lnTo>
                    <a:pt x="73926" y="11658"/>
                  </a:lnTo>
                  <a:lnTo>
                    <a:pt x="78730" y="11658"/>
                  </a:lnTo>
                  <a:lnTo>
                    <a:pt x="76551" y="9258"/>
                  </a:lnTo>
                  <a:lnTo>
                    <a:pt x="70281" y="9258"/>
                  </a:lnTo>
                  <a:lnTo>
                    <a:pt x="61252" y="6324"/>
                  </a:lnTo>
                  <a:lnTo>
                    <a:pt x="53873" y="1752"/>
                  </a:lnTo>
                  <a:lnTo>
                    <a:pt x="51828" y="0"/>
                  </a:lnTo>
                  <a:close/>
                </a:path>
                <a:path w="99694" h="56515">
                  <a:moveTo>
                    <a:pt x="1663" y="48475"/>
                  </a:moveTo>
                  <a:lnTo>
                    <a:pt x="1320" y="48983"/>
                  </a:lnTo>
                  <a:lnTo>
                    <a:pt x="749" y="48996"/>
                  </a:lnTo>
                  <a:lnTo>
                    <a:pt x="2481" y="48996"/>
                  </a:lnTo>
                  <a:lnTo>
                    <a:pt x="1663" y="48475"/>
                  </a:lnTo>
                  <a:close/>
                </a:path>
                <a:path w="99694" h="56515">
                  <a:moveTo>
                    <a:pt x="78730" y="11658"/>
                  </a:moveTo>
                  <a:lnTo>
                    <a:pt x="73926" y="11658"/>
                  </a:lnTo>
                  <a:lnTo>
                    <a:pt x="74739" y="11836"/>
                  </a:lnTo>
                  <a:lnTo>
                    <a:pt x="75323" y="12471"/>
                  </a:lnTo>
                  <a:lnTo>
                    <a:pt x="75222" y="13436"/>
                  </a:lnTo>
                  <a:lnTo>
                    <a:pt x="75031" y="14071"/>
                  </a:lnTo>
                  <a:lnTo>
                    <a:pt x="74688" y="28384"/>
                  </a:lnTo>
                  <a:lnTo>
                    <a:pt x="86537" y="32727"/>
                  </a:lnTo>
                  <a:lnTo>
                    <a:pt x="88823" y="33705"/>
                  </a:lnTo>
                  <a:lnTo>
                    <a:pt x="90919" y="33731"/>
                  </a:lnTo>
                  <a:lnTo>
                    <a:pt x="96164" y="31102"/>
                  </a:lnTo>
                  <a:lnTo>
                    <a:pt x="96296" y="30568"/>
                  </a:lnTo>
                  <a:lnTo>
                    <a:pt x="90373" y="30568"/>
                  </a:lnTo>
                  <a:lnTo>
                    <a:pt x="89179" y="30518"/>
                  </a:lnTo>
                  <a:lnTo>
                    <a:pt x="87600" y="29845"/>
                  </a:lnTo>
                  <a:lnTo>
                    <a:pt x="77812" y="26174"/>
                  </a:lnTo>
                  <a:lnTo>
                    <a:pt x="78029" y="17399"/>
                  </a:lnTo>
                  <a:lnTo>
                    <a:pt x="78041" y="14782"/>
                  </a:lnTo>
                  <a:lnTo>
                    <a:pt x="78892" y="11836"/>
                  </a:lnTo>
                  <a:lnTo>
                    <a:pt x="78730" y="11658"/>
                  </a:lnTo>
                  <a:close/>
                </a:path>
                <a:path w="99694" h="56515">
                  <a:moveTo>
                    <a:pt x="96856" y="17424"/>
                  </a:moveTo>
                  <a:lnTo>
                    <a:pt x="91503" y="17424"/>
                  </a:lnTo>
                  <a:lnTo>
                    <a:pt x="92990" y="17729"/>
                  </a:lnTo>
                  <a:lnTo>
                    <a:pt x="95453" y="20497"/>
                  </a:lnTo>
                  <a:lnTo>
                    <a:pt x="94825" y="23926"/>
                  </a:lnTo>
                  <a:lnTo>
                    <a:pt x="94699" y="24523"/>
                  </a:lnTo>
                  <a:lnTo>
                    <a:pt x="94340" y="25717"/>
                  </a:lnTo>
                  <a:lnTo>
                    <a:pt x="94094" y="26708"/>
                  </a:lnTo>
                  <a:lnTo>
                    <a:pt x="93141" y="29184"/>
                  </a:lnTo>
                  <a:lnTo>
                    <a:pt x="90373" y="30568"/>
                  </a:lnTo>
                  <a:lnTo>
                    <a:pt x="96296" y="30568"/>
                  </a:lnTo>
                  <a:lnTo>
                    <a:pt x="97291" y="26555"/>
                  </a:lnTo>
                  <a:lnTo>
                    <a:pt x="99161" y="20078"/>
                  </a:lnTo>
                  <a:lnTo>
                    <a:pt x="96856" y="17424"/>
                  </a:lnTo>
                  <a:close/>
                </a:path>
                <a:path w="99694" h="56515">
                  <a:moveTo>
                    <a:pt x="52053" y="28244"/>
                  </a:moveTo>
                  <a:lnTo>
                    <a:pt x="51625" y="28244"/>
                  </a:lnTo>
                  <a:lnTo>
                    <a:pt x="51274" y="29184"/>
                  </a:lnTo>
                  <a:lnTo>
                    <a:pt x="50863" y="30530"/>
                  </a:lnTo>
                  <a:lnTo>
                    <a:pt x="52053" y="28244"/>
                  </a:lnTo>
                  <a:close/>
                </a:path>
                <a:path w="99694" h="56515">
                  <a:moveTo>
                    <a:pt x="92151" y="14211"/>
                  </a:moveTo>
                  <a:lnTo>
                    <a:pt x="88836" y="14719"/>
                  </a:lnTo>
                  <a:lnTo>
                    <a:pt x="88260" y="14871"/>
                  </a:lnTo>
                  <a:lnTo>
                    <a:pt x="85839" y="15595"/>
                  </a:lnTo>
                  <a:lnTo>
                    <a:pt x="84099" y="17399"/>
                  </a:lnTo>
                  <a:lnTo>
                    <a:pt x="80429" y="17945"/>
                  </a:lnTo>
                  <a:lnTo>
                    <a:pt x="78358" y="18110"/>
                  </a:lnTo>
                  <a:lnTo>
                    <a:pt x="78930" y="21450"/>
                  </a:lnTo>
                  <a:lnTo>
                    <a:pt x="80340" y="23926"/>
                  </a:lnTo>
                  <a:lnTo>
                    <a:pt x="81902" y="25717"/>
                  </a:lnTo>
                  <a:lnTo>
                    <a:pt x="85940" y="25349"/>
                  </a:lnTo>
                  <a:lnTo>
                    <a:pt x="85636" y="25044"/>
                  </a:lnTo>
                  <a:lnTo>
                    <a:pt x="85229" y="24523"/>
                  </a:lnTo>
                  <a:lnTo>
                    <a:pt x="86296" y="23850"/>
                  </a:lnTo>
                  <a:lnTo>
                    <a:pt x="85483" y="22580"/>
                  </a:lnTo>
                  <a:lnTo>
                    <a:pt x="85255" y="21513"/>
                  </a:lnTo>
                  <a:lnTo>
                    <a:pt x="86220" y="18986"/>
                  </a:lnTo>
                  <a:lnTo>
                    <a:pt x="88711" y="17945"/>
                  </a:lnTo>
                  <a:lnTo>
                    <a:pt x="89347" y="17767"/>
                  </a:lnTo>
                  <a:lnTo>
                    <a:pt x="91503" y="17424"/>
                  </a:lnTo>
                  <a:lnTo>
                    <a:pt x="96856" y="17424"/>
                  </a:lnTo>
                  <a:lnTo>
                    <a:pt x="94640" y="14871"/>
                  </a:lnTo>
                  <a:lnTo>
                    <a:pt x="92151" y="14211"/>
                  </a:lnTo>
                  <a:close/>
                </a:path>
                <a:path w="99694" h="56515">
                  <a:moveTo>
                    <a:pt x="78099" y="14581"/>
                  </a:moveTo>
                  <a:lnTo>
                    <a:pt x="78041" y="14782"/>
                  </a:lnTo>
                  <a:lnTo>
                    <a:pt x="78099" y="14581"/>
                  </a:lnTo>
                  <a:close/>
                </a:path>
                <a:path w="99694" h="56515">
                  <a:moveTo>
                    <a:pt x="78162" y="14363"/>
                  </a:moveTo>
                  <a:lnTo>
                    <a:pt x="78099" y="14581"/>
                  </a:lnTo>
                  <a:lnTo>
                    <a:pt x="78162" y="14363"/>
                  </a:lnTo>
                  <a:close/>
                </a:path>
                <a:path w="99694" h="56515">
                  <a:moveTo>
                    <a:pt x="74282" y="8432"/>
                  </a:moveTo>
                  <a:lnTo>
                    <a:pt x="71843" y="8953"/>
                  </a:lnTo>
                  <a:lnTo>
                    <a:pt x="71259" y="9042"/>
                  </a:lnTo>
                  <a:lnTo>
                    <a:pt x="70281" y="9258"/>
                  </a:lnTo>
                  <a:lnTo>
                    <a:pt x="76551" y="9258"/>
                  </a:lnTo>
                  <a:lnTo>
                    <a:pt x="76136" y="8801"/>
                  </a:lnTo>
                  <a:lnTo>
                    <a:pt x="74282" y="8432"/>
                  </a:lnTo>
                  <a:close/>
                </a:path>
              </a:pathLst>
            </a:custGeom>
            <a:solidFill>
              <a:srgbClr val="9DD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11">
              <a:extLst>
                <a:ext uri="{FF2B5EF4-FFF2-40B4-BE49-F238E27FC236}">
                  <a16:creationId xmlns:a16="http://schemas.microsoft.com/office/drawing/2014/main" id="{4FC0ADAF-0FC6-17DB-DEB8-5BFF2AF9E1CC}"/>
                </a:ext>
              </a:extLst>
            </p:cNvPr>
            <p:cNvSpPr/>
            <p:nvPr/>
          </p:nvSpPr>
          <p:spPr>
            <a:xfrm>
              <a:off x="2700616" y="660501"/>
              <a:ext cx="16510" cy="15875"/>
            </a:xfrm>
            <a:custGeom>
              <a:avLst/>
              <a:gdLst/>
              <a:ahLst/>
              <a:cxnLst/>
              <a:rect l="l" t="t" r="r" b="b"/>
              <a:pathLst>
                <a:path w="16510" h="15875">
                  <a:moveTo>
                    <a:pt x="8966" y="15722"/>
                  </a:moveTo>
                  <a:lnTo>
                    <a:pt x="8382" y="15595"/>
                  </a:lnTo>
                  <a:lnTo>
                    <a:pt x="7785" y="15405"/>
                  </a:lnTo>
                  <a:lnTo>
                    <a:pt x="7162" y="15138"/>
                  </a:lnTo>
                  <a:lnTo>
                    <a:pt x="3251" y="13703"/>
                  </a:lnTo>
                  <a:lnTo>
                    <a:pt x="0" y="9829"/>
                  </a:lnTo>
                  <a:lnTo>
                    <a:pt x="1612" y="11950"/>
                  </a:lnTo>
                  <a:lnTo>
                    <a:pt x="5067" y="15773"/>
                  </a:lnTo>
                  <a:lnTo>
                    <a:pt x="8966" y="15722"/>
                  </a:lnTo>
                  <a:close/>
                </a:path>
                <a:path w="16510" h="15875">
                  <a:moveTo>
                    <a:pt x="16040" y="3187"/>
                  </a:moveTo>
                  <a:lnTo>
                    <a:pt x="11963" y="0"/>
                  </a:lnTo>
                  <a:lnTo>
                    <a:pt x="11036" y="12"/>
                  </a:lnTo>
                  <a:lnTo>
                    <a:pt x="9982" y="177"/>
                  </a:lnTo>
                  <a:lnTo>
                    <a:pt x="9258" y="393"/>
                  </a:lnTo>
                  <a:lnTo>
                    <a:pt x="6858" y="1397"/>
                  </a:lnTo>
                  <a:lnTo>
                    <a:pt x="5892" y="3924"/>
                  </a:lnTo>
                  <a:lnTo>
                    <a:pt x="6121" y="4991"/>
                  </a:lnTo>
                  <a:lnTo>
                    <a:pt x="6934" y="6261"/>
                  </a:lnTo>
                  <a:lnTo>
                    <a:pt x="5359" y="7264"/>
                  </a:lnTo>
                  <a:lnTo>
                    <a:pt x="5638" y="7632"/>
                  </a:lnTo>
                  <a:lnTo>
                    <a:pt x="4584" y="7759"/>
                  </a:lnTo>
                  <a:lnTo>
                    <a:pt x="4343" y="7912"/>
                  </a:lnTo>
                  <a:lnTo>
                    <a:pt x="2451" y="8026"/>
                  </a:lnTo>
                  <a:lnTo>
                    <a:pt x="5041" y="11061"/>
                  </a:lnTo>
                  <a:lnTo>
                    <a:pt x="8077" y="12192"/>
                  </a:lnTo>
                  <a:lnTo>
                    <a:pt x="9715" y="12890"/>
                  </a:lnTo>
                  <a:lnTo>
                    <a:pt x="10998" y="12979"/>
                  </a:lnTo>
                  <a:lnTo>
                    <a:pt x="13779" y="11595"/>
                  </a:lnTo>
                  <a:lnTo>
                    <a:pt x="14732" y="9118"/>
                  </a:lnTo>
                  <a:lnTo>
                    <a:pt x="15354" y="6858"/>
                  </a:lnTo>
                  <a:lnTo>
                    <a:pt x="16040" y="3187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12">
              <a:extLst>
                <a:ext uri="{FF2B5EF4-FFF2-40B4-BE49-F238E27FC236}">
                  <a16:creationId xmlns:a16="http://schemas.microsoft.com/office/drawing/2014/main" id="{91A1521B-664A-8EC1-26EA-474B9407781F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772397" y="666851"/>
              <a:ext cx="12280" cy="12775"/>
            </a:xfrm>
            <a:prstGeom prst="rect">
              <a:avLst/>
            </a:prstGeom>
          </p:spPr>
        </p:pic>
        <p:pic>
          <p:nvPicPr>
            <p:cNvPr id="51" name="object 13">
              <a:extLst>
                <a:ext uri="{FF2B5EF4-FFF2-40B4-BE49-F238E27FC236}">
                  <a16:creationId xmlns:a16="http://schemas.microsoft.com/office/drawing/2014/main" id="{EA1EB914-C4FB-BF18-AEB8-A8F4D9DAC338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609644" y="610693"/>
              <a:ext cx="239269" cy="557584"/>
            </a:xfrm>
            <a:prstGeom prst="rect">
              <a:avLst/>
            </a:prstGeom>
          </p:spPr>
        </p:pic>
        <p:sp>
          <p:nvSpPr>
            <p:cNvPr id="52" name="object 14">
              <a:extLst>
                <a:ext uri="{FF2B5EF4-FFF2-40B4-BE49-F238E27FC236}">
                  <a16:creationId xmlns:a16="http://schemas.microsoft.com/office/drawing/2014/main" id="{AB6A7C5D-EB82-5D0D-DD7B-6B74925EF2FF}"/>
                </a:ext>
              </a:extLst>
            </p:cNvPr>
            <p:cNvSpPr/>
            <p:nvPr/>
          </p:nvSpPr>
          <p:spPr>
            <a:xfrm>
              <a:off x="2548255" y="1092783"/>
              <a:ext cx="138430" cy="107314"/>
            </a:xfrm>
            <a:custGeom>
              <a:avLst/>
              <a:gdLst/>
              <a:ahLst/>
              <a:cxnLst/>
              <a:rect l="l" t="t" r="r" b="b"/>
              <a:pathLst>
                <a:path w="138430" h="107315">
                  <a:moveTo>
                    <a:pt x="39662" y="65532"/>
                  </a:moveTo>
                  <a:lnTo>
                    <a:pt x="39408" y="65633"/>
                  </a:lnTo>
                  <a:lnTo>
                    <a:pt x="39662" y="65532"/>
                  </a:lnTo>
                  <a:close/>
                </a:path>
                <a:path w="138430" h="107315">
                  <a:moveTo>
                    <a:pt x="94475" y="99415"/>
                  </a:moveTo>
                  <a:lnTo>
                    <a:pt x="94005" y="96596"/>
                  </a:lnTo>
                  <a:lnTo>
                    <a:pt x="82740" y="91719"/>
                  </a:lnTo>
                  <a:lnTo>
                    <a:pt x="74968" y="87261"/>
                  </a:lnTo>
                  <a:lnTo>
                    <a:pt x="70472" y="84010"/>
                  </a:lnTo>
                  <a:lnTo>
                    <a:pt x="69011" y="82753"/>
                  </a:lnTo>
                  <a:lnTo>
                    <a:pt x="61239" y="77101"/>
                  </a:lnTo>
                  <a:lnTo>
                    <a:pt x="60363" y="76466"/>
                  </a:lnTo>
                  <a:lnTo>
                    <a:pt x="54394" y="77101"/>
                  </a:lnTo>
                  <a:lnTo>
                    <a:pt x="51752" y="76047"/>
                  </a:lnTo>
                  <a:lnTo>
                    <a:pt x="49504" y="74803"/>
                  </a:lnTo>
                  <a:lnTo>
                    <a:pt x="47599" y="73482"/>
                  </a:lnTo>
                  <a:lnTo>
                    <a:pt x="32804" y="73406"/>
                  </a:lnTo>
                  <a:lnTo>
                    <a:pt x="20218" y="70878"/>
                  </a:lnTo>
                  <a:lnTo>
                    <a:pt x="15544" y="69278"/>
                  </a:lnTo>
                  <a:lnTo>
                    <a:pt x="11468" y="67894"/>
                  </a:lnTo>
                  <a:lnTo>
                    <a:pt x="8191" y="66446"/>
                  </a:lnTo>
                  <a:lnTo>
                    <a:pt x="4267" y="69278"/>
                  </a:lnTo>
                  <a:lnTo>
                    <a:pt x="12" y="67945"/>
                  </a:lnTo>
                  <a:lnTo>
                    <a:pt x="11633" y="76936"/>
                  </a:lnTo>
                  <a:lnTo>
                    <a:pt x="22161" y="78193"/>
                  </a:lnTo>
                  <a:lnTo>
                    <a:pt x="34429" y="82448"/>
                  </a:lnTo>
                  <a:lnTo>
                    <a:pt x="39611" y="94386"/>
                  </a:lnTo>
                  <a:lnTo>
                    <a:pt x="47320" y="106972"/>
                  </a:lnTo>
                  <a:lnTo>
                    <a:pt x="52349" y="104927"/>
                  </a:lnTo>
                  <a:lnTo>
                    <a:pt x="64465" y="101612"/>
                  </a:lnTo>
                  <a:lnTo>
                    <a:pt x="74422" y="99987"/>
                  </a:lnTo>
                  <a:lnTo>
                    <a:pt x="81153" y="99466"/>
                  </a:lnTo>
                  <a:lnTo>
                    <a:pt x="83629" y="99415"/>
                  </a:lnTo>
                  <a:lnTo>
                    <a:pt x="94475" y="99415"/>
                  </a:lnTo>
                  <a:close/>
                </a:path>
                <a:path w="138430" h="107315">
                  <a:moveTo>
                    <a:pt x="109677" y="21996"/>
                  </a:moveTo>
                  <a:lnTo>
                    <a:pt x="108851" y="18707"/>
                  </a:lnTo>
                  <a:lnTo>
                    <a:pt x="108254" y="16344"/>
                  </a:lnTo>
                  <a:lnTo>
                    <a:pt x="102768" y="14528"/>
                  </a:lnTo>
                  <a:lnTo>
                    <a:pt x="105422" y="4635"/>
                  </a:lnTo>
                  <a:lnTo>
                    <a:pt x="106667" y="0"/>
                  </a:lnTo>
                  <a:lnTo>
                    <a:pt x="96037" y="4635"/>
                  </a:lnTo>
                  <a:lnTo>
                    <a:pt x="93891" y="4584"/>
                  </a:lnTo>
                  <a:lnTo>
                    <a:pt x="89776" y="5372"/>
                  </a:lnTo>
                  <a:lnTo>
                    <a:pt x="87172" y="8394"/>
                  </a:lnTo>
                  <a:lnTo>
                    <a:pt x="89395" y="14528"/>
                  </a:lnTo>
                  <a:lnTo>
                    <a:pt x="89496" y="16344"/>
                  </a:lnTo>
                  <a:lnTo>
                    <a:pt x="89141" y="22644"/>
                  </a:lnTo>
                  <a:lnTo>
                    <a:pt x="98628" y="18707"/>
                  </a:lnTo>
                  <a:lnTo>
                    <a:pt x="102501" y="19710"/>
                  </a:lnTo>
                  <a:lnTo>
                    <a:pt x="104368" y="22707"/>
                  </a:lnTo>
                  <a:lnTo>
                    <a:pt x="106311" y="22009"/>
                  </a:lnTo>
                  <a:lnTo>
                    <a:pt x="109677" y="21996"/>
                  </a:lnTo>
                  <a:close/>
                </a:path>
                <a:path w="138430" h="107315">
                  <a:moveTo>
                    <a:pt x="138023" y="59182"/>
                  </a:moveTo>
                  <a:lnTo>
                    <a:pt x="126695" y="59499"/>
                  </a:lnTo>
                  <a:lnTo>
                    <a:pt x="125907" y="51371"/>
                  </a:lnTo>
                  <a:lnTo>
                    <a:pt x="119138" y="47904"/>
                  </a:lnTo>
                  <a:lnTo>
                    <a:pt x="113474" y="47396"/>
                  </a:lnTo>
                  <a:lnTo>
                    <a:pt x="111379" y="47218"/>
                  </a:lnTo>
                  <a:lnTo>
                    <a:pt x="107683" y="47396"/>
                  </a:lnTo>
                  <a:lnTo>
                    <a:pt x="107759" y="42214"/>
                  </a:lnTo>
                  <a:lnTo>
                    <a:pt x="107835" y="37807"/>
                  </a:lnTo>
                  <a:lnTo>
                    <a:pt x="98717" y="37807"/>
                  </a:lnTo>
                  <a:lnTo>
                    <a:pt x="94627" y="37338"/>
                  </a:lnTo>
                  <a:lnTo>
                    <a:pt x="90385" y="39535"/>
                  </a:lnTo>
                  <a:lnTo>
                    <a:pt x="87033" y="42214"/>
                  </a:lnTo>
                  <a:lnTo>
                    <a:pt x="82575" y="40208"/>
                  </a:lnTo>
                  <a:lnTo>
                    <a:pt x="80276" y="38836"/>
                  </a:lnTo>
                  <a:lnTo>
                    <a:pt x="78841" y="41262"/>
                  </a:lnTo>
                  <a:lnTo>
                    <a:pt x="76708" y="43853"/>
                  </a:lnTo>
                  <a:lnTo>
                    <a:pt x="73609" y="45605"/>
                  </a:lnTo>
                  <a:lnTo>
                    <a:pt x="64338" y="51435"/>
                  </a:lnTo>
                  <a:lnTo>
                    <a:pt x="63500" y="59499"/>
                  </a:lnTo>
                  <a:lnTo>
                    <a:pt x="63385" y="63042"/>
                  </a:lnTo>
                  <a:lnTo>
                    <a:pt x="63207" y="64033"/>
                  </a:lnTo>
                  <a:lnTo>
                    <a:pt x="66306" y="67449"/>
                  </a:lnTo>
                  <a:lnTo>
                    <a:pt x="70421" y="66725"/>
                  </a:lnTo>
                  <a:lnTo>
                    <a:pt x="70789" y="78308"/>
                  </a:lnTo>
                  <a:lnTo>
                    <a:pt x="74663" y="83375"/>
                  </a:lnTo>
                  <a:lnTo>
                    <a:pt x="79121" y="84531"/>
                  </a:lnTo>
                  <a:lnTo>
                    <a:pt x="81267" y="84340"/>
                  </a:lnTo>
                  <a:lnTo>
                    <a:pt x="91948" y="93345"/>
                  </a:lnTo>
                  <a:lnTo>
                    <a:pt x="99225" y="93992"/>
                  </a:lnTo>
                  <a:lnTo>
                    <a:pt x="103365" y="90957"/>
                  </a:lnTo>
                  <a:lnTo>
                    <a:pt x="104686" y="88900"/>
                  </a:lnTo>
                  <a:lnTo>
                    <a:pt x="105943" y="84645"/>
                  </a:lnTo>
                  <a:lnTo>
                    <a:pt x="105638" y="84340"/>
                  </a:lnTo>
                  <a:lnTo>
                    <a:pt x="102958" y="81661"/>
                  </a:lnTo>
                  <a:lnTo>
                    <a:pt x="112077" y="81826"/>
                  </a:lnTo>
                  <a:lnTo>
                    <a:pt x="112141" y="81661"/>
                  </a:lnTo>
                  <a:lnTo>
                    <a:pt x="114122" y="76949"/>
                  </a:lnTo>
                  <a:lnTo>
                    <a:pt x="128663" y="77444"/>
                  </a:lnTo>
                  <a:lnTo>
                    <a:pt x="129641" y="76949"/>
                  </a:lnTo>
                  <a:lnTo>
                    <a:pt x="135686" y="73926"/>
                  </a:lnTo>
                  <a:lnTo>
                    <a:pt x="137896" y="69519"/>
                  </a:lnTo>
                  <a:lnTo>
                    <a:pt x="138010" y="67449"/>
                  </a:lnTo>
                  <a:lnTo>
                    <a:pt x="138023" y="66725"/>
                  </a:lnTo>
                  <a:lnTo>
                    <a:pt x="138023" y="59499"/>
                  </a:lnTo>
                  <a:lnTo>
                    <a:pt x="138023" y="59182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15">
              <a:extLst>
                <a:ext uri="{FF2B5EF4-FFF2-40B4-BE49-F238E27FC236}">
                  <a16:creationId xmlns:a16="http://schemas.microsoft.com/office/drawing/2014/main" id="{23682C1E-2C52-0175-2D4A-026AAC8B45C1}"/>
                </a:ext>
              </a:extLst>
            </p:cNvPr>
            <p:cNvSpPr/>
            <p:nvPr/>
          </p:nvSpPr>
          <p:spPr>
            <a:xfrm>
              <a:off x="2553347" y="1096479"/>
              <a:ext cx="156210" cy="97790"/>
            </a:xfrm>
            <a:custGeom>
              <a:avLst/>
              <a:gdLst/>
              <a:ahLst/>
              <a:cxnLst/>
              <a:rect l="l" t="t" r="r" b="b"/>
              <a:pathLst>
                <a:path w="156210" h="97790">
                  <a:moveTo>
                    <a:pt x="78854" y="91643"/>
                  </a:moveTo>
                  <a:lnTo>
                    <a:pt x="49771" y="78752"/>
                  </a:lnTo>
                  <a:lnTo>
                    <a:pt x="42240" y="73647"/>
                  </a:lnTo>
                  <a:lnTo>
                    <a:pt x="35814" y="71120"/>
                  </a:lnTo>
                  <a:lnTo>
                    <a:pt x="32969" y="70129"/>
                  </a:lnTo>
                  <a:lnTo>
                    <a:pt x="24599" y="69786"/>
                  </a:lnTo>
                  <a:lnTo>
                    <a:pt x="17018" y="67894"/>
                  </a:lnTo>
                  <a:lnTo>
                    <a:pt x="11595" y="66103"/>
                  </a:lnTo>
                  <a:lnTo>
                    <a:pt x="8102" y="65239"/>
                  </a:lnTo>
                  <a:lnTo>
                    <a:pt x="4826" y="64071"/>
                  </a:lnTo>
                  <a:lnTo>
                    <a:pt x="2476" y="63157"/>
                  </a:lnTo>
                  <a:lnTo>
                    <a:pt x="1930" y="63461"/>
                  </a:lnTo>
                  <a:lnTo>
                    <a:pt x="1066" y="63893"/>
                  </a:lnTo>
                  <a:lnTo>
                    <a:pt x="0" y="64211"/>
                  </a:lnTo>
                  <a:lnTo>
                    <a:pt x="11811" y="69748"/>
                  </a:lnTo>
                  <a:lnTo>
                    <a:pt x="21640" y="70739"/>
                  </a:lnTo>
                  <a:lnTo>
                    <a:pt x="33274" y="75450"/>
                  </a:lnTo>
                  <a:lnTo>
                    <a:pt x="42075" y="95567"/>
                  </a:lnTo>
                  <a:lnTo>
                    <a:pt x="45212" y="97777"/>
                  </a:lnTo>
                  <a:lnTo>
                    <a:pt x="42227" y="86931"/>
                  </a:lnTo>
                  <a:lnTo>
                    <a:pt x="48996" y="87083"/>
                  </a:lnTo>
                  <a:lnTo>
                    <a:pt x="61087" y="88265"/>
                  </a:lnTo>
                  <a:lnTo>
                    <a:pt x="70523" y="89776"/>
                  </a:lnTo>
                  <a:lnTo>
                    <a:pt x="76657" y="91084"/>
                  </a:lnTo>
                  <a:lnTo>
                    <a:pt x="78854" y="91643"/>
                  </a:lnTo>
                  <a:close/>
                </a:path>
                <a:path w="156210" h="97790">
                  <a:moveTo>
                    <a:pt x="95986" y="101"/>
                  </a:moveTo>
                  <a:lnTo>
                    <a:pt x="91859" y="1778"/>
                  </a:lnTo>
                  <a:lnTo>
                    <a:pt x="91109" y="7988"/>
                  </a:lnTo>
                  <a:lnTo>
                    <a:pt x="87045" y="10807"/>
                  </a:lnTo>
                  <a:lnTo>
                    <a:pt x="84747" y="15354"/>
                  </a:lnTo>
                  <a:lnTo>
                    <a:pt x="90576" y="13589"/>
                  </a:lnTo>
                  <a:lnTo>
                    <a:pt x="94043" y="12636"/>
                  </a:lnTo>
                  <a:lnTo>
                    <a:pt x="95758" y="5778"/>
                  </a:lnTo>
                  <a:lnTo>
                    <a:pt x="95986" y="101"/>
                  </a:lnTo>
                  <a:close/>
                </a:path>
                <a:path w="156210" h="97790">
                  <a:moveTo>
                    <a:pt x="99593" y="85204"/>
                  </a:moveTo>
                  <a:lnTo>
                    <a:pt x="93624" y="81432"/>
                  </a:lnTo>
                  <a:lnTo>
                    <a:pt x="87020" y="75768"/>
                  </a:lnTo>
                  <a:lnTo>
                    <a:pt x="82308" y="74510"/>
                  </a:lnTo>
                  <a:lnTo>
                    <a:pt x="85445" y="87718"/>
                  </a:lnTo>
                  <a:lnTo>
                    <a:pt x="94564" y="86779"/>
                  </a:lnTo>
                  <a:lnTo>
                    <a:pt x="99593" y="85204"/>
                  </a:lnTo>
                  <a:close/>
                </a:path>
                <a:path w="156210" h="97790">
                  <a:moveTo>
                    <a:pt x="112306" y="22301"/>
                  </a:moveTo>
                  <a:lnTo>
                    <a:pt x="82550" y="22301"/>
                  </a:lnTo>
                  <a:lnTo>
                    <a:pt x="76695" y="22301"/>
                  </a:lnTo>
                  <a:lnTo>
                    <a:pt x="77609" y="23774"/>
                  </a:lnTo>
                  <a:lnTo>
                    <a:pt x="78193" y="25412"/>
                  </a:lnTo>
                  <a:lnTo>
                    <a:pt x="78117" y="27076"/>
                  </a:lnTo>
                  <a:lnTo>
                    <a:pt x="101257" y="24536"/>
                  </a:lnTo>
                  <a:lnTo>
                    <a:pt x="112306" y="22301"/>
                  </a:lnTo>
                  <a:close/>
                </a:path>
                <a:path w="156210" h="97790">
                  <a:moveTo>
                    <a:pt x="129463" y="61785"/>
                  </a:moveTo>
                  <a:lnTo>
                    <a:pt x="127101" y="55816"/>
                  </a:lnTo>
                  <a:lnTo>
                    <a:pt x="121132" y="58166"/>
                  </a:lnTo>
                  <a:lnTo>
                    <a:pt x="126949" y="60680"/>
                  </a:lnTo>
                  <a:lnTo>
                    <a:pt x="125539" y="63982"/>
                  </a:lnTo>
                  <a:lnTo>
                    <a:pt x="85356" y="51854"/>
                  </a:lnTo>
                  <a:lnTo>
                    <a:pt x="84442" y="51092"/>
                  </a:lnTo>
                  <a:lnTo>
                    <a:pt x="83870" y="50622"/>
                  </a:lnTo>
                  <a:lnTo>
                    <a:pt x="74917" y="44335"/>
                  </a:lnTo>
                  <a:lnTo>
                    <a:pt x="70662" y="40881"/>
                  </a:lnTo>
                  <a:lnTo>
                    <a:pt x="85293" y="39928"/>
                  </a:lnTo>
                  <a:lnTo>
                    <a:pt x="94881" y="42608"/>
                  </a:lnTo>
                  <a:lnTo>
                    <a:pt x="87490" y="44335"/>
                  </a:lnTo>
                  <a:lnTo>
                    <a:pt x="86080" y="47790"/>
                  </a:lnTo>
                  <a:lnTo>
                    <a:pt x="88747" y="51092"/>
                  </a:lnTo>
                  <a:lnTo>
                    <a:pt x="92202" y="52197"/>
                  </a:lnTo>
                  <a:lnTo>
                    <a:pt x="104787" y="47485"/>
                  </a:lnTo>
                  <a:lnTo>
                    <a:pt x="113271" y="51092"/>
                  </a:lnTo>
                  <a:lnTo>
                    <a:pt x="107454" y="57696"/>
                  </a:lnTo>
                  <a:lnTo>
                    <a:pt x="100063" y="57543"/>
                  </a:lnTo>
                  <a:lnTo>
                    <a:pt x="113118" y="59893"/>
                  </a:lnTo>
                  <a:lnTo>
                    <a:pt x="116420" y="57696"/>
                  </a:lnTo>
                  <a:lnTo>
                    <a:pt x="119710" y="55499"/>
                  </a:lnTo>
                  <a:lnTo>
                    <a:pt x="126479" y="50622"/>
                  </a:lnTo>
                  <a:lnTo>
                    <a:pt x="118160" y="47485"/>
                  </a:lnTo>
                  <a:lnTo>
                    <a:pt x="115633" y="46532"/>
                  </a:lnTo>
                  <a:lnTo>
                    <a:pt x="115112" y="46380"/>
                  </a:lnTo>
                  <a:lnTo>
                    <a:pt x="103835" y="43078"/>
                  </a:lnTo>
                  <a:lnTo>
                    <a:pt x="99745" y="46380"/>
                  </a:lnTo>
                  <a:lnTo>
                    <a:pt x="102425" y="40246"/>
                  </a:lnTo>
                  <a:lnTo>
                    <a:pt x="101866" y="39928"/>
                  </a:lnTo>
                  <a:lnTo>
                    <a:pt x="101473" y="39700"/>
                  </a:lnTo>
                  <a:lnTo>
                    <a:pt x="95821" y="36474"/>
                  </a:lnTo>
                  <a:lnTo>
                    <a:pt x="86855" y="35534"/>
                  </a:lnTo>
                  <a:lnTo>
                    <a:pt x="82613" y="38366"/>
                  </a:lnTo>
                  <a:lnTo>
                    <a:pt x="78689" y="39700"/>
                  </a:lnTo>
                  <a:lnTo>
                    <a:pt x="75552" y="38773"/>
                  </a:lnTo>
                  <a:lnTo>
                    <a:pt x="73482" y="37604"/>
                  </a:lnTo>
                  <a:lnTo>
                    <a:pt x="72199" y="39217"/>
                  </a:lnTo>
                  <a:lnTo>
                    <a:pt x="70561" y="40754"/>
                  </a:lnTo>
                  <a:lnTo>
                    <a:pt x="68503" y="41922"/>
                  </a:lnTo>
                  <a:lnTo>
                    <a:pt x="68199" y="42113"/>
                  </a:lnTo>
                  <a:lnTo>
                    <a:pt x="67703" y="42481"/>
                  </a:lnTo>
                  <a:lnTo>
                    <a:pt x="68046" y="44577"/>
                  </a:lnTo>
                  <a:lnTo>
                    <a:pt x="66890" y="46532"/>
                  </a:lnTo>
                  <a:lnTo>
                    <a:pt x="65163" y="51257"/>
                  </a:lnTo>
                  <a:lnTo>
                    <a:pt x="72555" y="51092"/>
                  </a:lnTo>
                  <a:lnTo>
                    <a:pt x="72402" y="63792"/>
                  </a:lnTo>
                  <a:lnTo>
                    <a:pt x="70040" y="61302"/>
                  </a:lnTo>
                  <a:lnTo>
                    <a:pt x="69405" y="71043"/>
                  </a:lnTo>
                  <a:lnTo>
                    <a:pt x="72872" y="76390"/>
                  </a:lnTo>
                  <a:lnTo>
                    <a:pt x="77901" y="82054"/>
                  </a:lnTo>
                  <a:lnTo>
                    <a:pt x="77266" y="75768"/>
                  </a:lnTo>
                  <a:lnTo>
                    <a:pt x="76327" y="67906"/>
                  </a:lnTo>
                  <a:lnTo>
                    <a:pt x="72580" y="63995"/>
                  </a:lnTo>
                  <a:lnTo>
                    <a:pt x="89535" y="64147"/>
                  </a:lnTo>
                  <a:lnTo>
                    <a:pt x="94665" y="71018"/>
                  </a:lnTo>
                  <a:lnTo>
                    <a:pt x="101193" y="72351"/>
                  </a:lnTo>
                  <a:lnTo>
                    <a:pt x="106845" y="71018"/>
                  </a:lnTo>
                  <a:lnTo>
                    <a:pt x="109181" y="69964"/>
                  </a:lnTo>
                  <a:lnTo>
                    <a:pt x="122110" y="71069"/>
                  </a:lnTo>
                  <a:lnTo>
                    <a:pt x="124218" y="69964"/>
                  </a:lnTo>
                  <a:lnTo>
                    <a:pt x="126949" y="68541"/>
                  </a:lnTo>
                  <a:lnTo>
                    <a:pt x="127990" y="67983"/>
                  </a:lnTo>
                  <a:lnTo>
                    <a:pt x="129438" y="64147"/>
                  </a:lnTo>
                  <a:lnTo>
                    <a:pt x="129463" y="61785"/>
                  </a:lnTo>
                  <a:close/>
                </a:path>
                <a:path w="156210" h="97790">
                  <a:moveTo>
                    <a:pt x="155714" y="5283"/>
                  </a:moveTo>
                  <a:lnTo>
                    <a:pt x="155232" y="0"/>
                  </a:lnTo>
                  <a:lnTo>
                    <a:pt x="137668" y="9588"/>
                  </a:lnTo>
                  <a:lnTo>
                    <a:pt x="120777" y="15976"/>
                  </a:lnTo>
                  <a:lnTo>
                    <a:pt x="86080" y="22212"/>
                  </a:lnTo>
                  <a:lnTo>
                    <a:pt x="112712" y="22212"/>
                  </a:lnTo>
                  <a:lnTo>
                    <a:pt x="120230" y="20688"/>
                  </a:lnTo>
                  <a:lnTo>
                    <a:pt x="133070" y="17183"/>
                  </a:lnTo>
                  <a:lnTo>
                    <a:pt x="137795" y="15646"/>
                  </a:lnTo>
                  <a:lnTo>
                    <a:pt x="155714" y="5283"/>
                  </a:lnTo>
                  <a:close/>
                </a:path>
              </a:pathLst>
            </a:custGeom>
            <a:solidFill>
              <a:srgbClr val="FAC6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16">
              <a:extLst>
                <a:ext uri="{FF2B5EF4-FFF2-40B4-BE49-F238E27FC236}">
                  <a16:creationId xmlns:a16="http://schemas.microsoft.com/office/drawing/2014/main" id="{B1279B92-DA67-4134-AE0C-BE0AD32F19B4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573959" y="1138300"/>
              <a:ext cx="6642" cy="2565"/>
            </a:xfrm>
            <a:prstGeom prst="rect">
              <a:avLst/>
            </a:prstGeom>
          </p:spPr>
        </p:pic>
        <p:pic>
          <p:nvPicPr>
            <p:cNvPr id="55" name="object 17">
              <a:extLst>
                <a:ext uri="{FF2B5EF4-FFF2-40B4-BE49-F238E27FC236}">
                  <a16:creationId xmlns:a16="http://schemas.microsoft.com/office/drawing/2014/main" id="{65906B94-1389-1DDF-92A0-89B936BC64CF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556455" y="1083891"/>
              <a:ext cx="76104" cy="82643"/>
            </a:xfrm>
            <a:prstGeom prst="rect">
              <a:avLst/>
            </a:prstGeom>
          </p:spPr>
        </p:pic>
        <p:pic>
          <p:nvPicPr>
            <p:cNvPr id="56" name="object 18">
              <a:extLst>
                <a:ext uri="{FF2B5EF4-FFF2-40B4-BE49-F238E27FC236}">
                  <a16:creationId xmlns:a16="http://schemas.microsoft.com/office/drawing/2014/main" id="{DB07808D-52F8-8DE5-2CC5-5D20B395F143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565742" y="1137170"/>
              <a:ext cx="29248" cy="15773"/>
            </a:xfrm>
            <a:prstGeom prst="rect">
              <a:avLst/>
            </a:prstGeom>
          </p:spPr>
        </p:pic>
        <p:pic>
          <p:nvPicPr>
            <p:cNvPr id="57" name="object 19">
              <a:extLst>
                <a:ext uri="{FF2B5EF4-FFF2-40B4-BE49-F238E27FC236}">
                  <a16:creationId xmlns:a16="http://schemas.microsoft.com/office/drawing/2014/main" id="{988CA873-70EC-665C-CA14-E0B296352E01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543159" y="1040348"/>
              <a:ext cx="314471" cy="127342"/>
            </a:xfrm>
            <a:prstGeom prst="rect">
              <a:avLst/>
            </a:prstGeom>
          </p:spPr>
        </p:pic>
        <p:pic>
          <p:nvPicPr>
            <p:cNvPr id="58" name="object 20">
              <a:extLst>
                <a:ext uri="{FF2B5EF4-FFF2-40B4-BE49-F238E27FC236}">
                  <a16:creationId xmlns:a16="http://schemas.microsoft.com/office/drawing/2014/main" id="{CD0743B2-511B-80D0-BBEB-6A1DEB1A56BD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33345" y="693369"/>
              <a:ext cx="33858" cy="6921"/>
            </a:xfrm>
            <a:prstGeom prst="rect">
              <a:avLst/>
            </a:prstGeom>
          </p:spPr>
        </p:pic>
        <p:sp>
          <p:nvSpPr>
            <p:cNvPr id="59" name="object 21">
              <a:extLst>
                <a:ext uri="{FF2B5EF4-FFF2-40B4-BE49-F238E27FC236}">
                  <a16:creationId xmlns:a16="http://schemas.microsoft.com/office/drawing/2014/main" id="{5B803722-519C-A1DA-0FA1-23EE423F21FA}"/>
                </a:ext>
              </a:extLst>
            </p:cNvPr>
            <p:cNvSpPr/>
            <p:nvPr/>
          </p:nvSpPr>
          <p:spPr>
            <a:xfrm>
              <a:off x="2375940" y="654591"/>
              <a:ext cx="37465" cy="31750"/>
            </a:xfrm>
            <a:custGeom>
              <a:avLst/>
              <a:gdLst/>
              <a:ahLst/>
              <a:cxnLst/>
              <a:rect l="l" t="t" r="r" b="b"/>
              <a:pathLst>
                <a:path w="37464" h="31750">
                  <a:moveTo>
                    <a:pt x="15100" y="0"/>
                  </a:moveTo>
                  <a:lnTo>
                    <a:pt x="14376" y="177"/>
                  </a:lnTo>
                  <a:lnTo>
                    <a:pt x="14040" y="533"/>
                  </a:lnTo>
                  <a:lnTo>
                    <a:pt x="13995" y="2082"/>
                  </a:lnTo>
                  <a:lnTo>
                    <a:pt x="14096" y="2387"/>
                  </a:lnTo>
                  <a:lnTo>
                    <a:pt x="14414" y="15824"/>
                  </a:lnTo>
                  <a:lnTo>
                    <a:pt x="4038" y="20459"/>
                  </a:lnTo>
                  <a:lnTo>
                    <a:pt x="1676" y="21399"/>
                  </a:lnTo>
                  <a:lnTo>
                    <a:pt x="419" y="21717"/>
                  </a:lnTo>
                  <a:lnTo>
                    <a:pt x="0" y="21755"/>
                  </a:lnTo>
                  <a:lnTo>
                    <a:pt x="2971" y="22898"/>
                  </a:lnTo>
                  <a:lnTo>
                    <a:pt x="11582" y="26377"/>
                  </a:lnTo>
                  <a:lnTo>
                    <a:pt x="18745" y="31203"/>
                  </a:lnTo>
                  <a:lnTo>
                    <a:pt x="29286" y="30454"/>
                  </a:lnTo>
                  <a:lnTo>
                    <a:pt x="36804" y="17792"/>
                  </a:lnTo>
                  <a:lnTo>
                    <a:pt x="37020" y="17500"/>
                  </a:lnTo>
                  <a:lnTo>
                    <a:pt x="37325" y="16992"/>
                  </a:lnTo>
                  <a:lnTo>
                    <a:pt x="35890" y="14020"/>
                  </a:lnTo>
                  <a:lnTo>
                    <a:pt x="35255" y="12192"/>
                  </a:lnTo>
                  <a:lnTo>
                    <a:pt x="35090" y="11798"/>
                  </a:lnTo>
                  <a:lnTo>
                    <a:pt x="29946" y="3937"/>
                  </a:lnTo>
                  <a:lnTo>
                    <a:pt x="21666" y="1346"/>
                  </a:lnTo>
                  <a:lnTo>
                    <a:pt x="18046" y="533"/>
                  </a:lnTo>
                  <a:lnTo>
                    <a:pt x="15100" y="0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22">
              <a:extLst>
                <a:ext uri="{FF2B5EF4-FFF2-40B4-BE49-F238E27FC236}">
                  <a16:creationId xmlns:a16="http://schemas.microsoft.com/office/drawing/2014/main" id="{E31DAF71-99E7-3FD4-A02A-804849FF0747}"/>
                </a:ext>
              </a:extLst>
            </p:cNvPr>
            <p:cNvSpPr/>
            <p:nvPr/>
          </p:nvSpPr>
          <p:spPr>
            <a:xfrm>
              <a:off x="2365904" y="642910"/>
              <a:ext cx="99695" cy="56515"/>
            </a:xfrm>
            <a:custGeom>
              <a:avLst/>
              <a:gdLst/>
              <a:ahLst/>
              <a:cxnLst/>
              <a:rect l="l" t="t" r="r" b="b"/>
              <a:pathLst>
                <a:path w="99694" h="56515">
                  <a:moveTo>
                    <a:pt x="74412" y="28244"/>
                  </a:moveTo>
                  <a:lnTo>
                    <a:pt x="47536" y="28244"/>
                  </a:lnTo>
                  <a:lnTo>
                    <a:pt x="48152" y="29870"/>
                  </a:lnTo>
                  <a:lnTo>
                    <a:pt x="48641" y="31584"/>
                  </a:lnTo>
                  <a:lnTo>
                    <a:pt x="70167" y="54635"/>
                  </a:lnTo>
                  <a:lnTo>
                    <a:pt x="73079" y="55276"/>
                  </a:lnTo>
                  <a:lnTo>
                    <a:pt x="80146" y="55954"/>
                  </a:lnTo>
                  <a:lnTo>
                    <a:pt x="89418" y="55077"/>
                  </a:lnTo>
                  <a:lnTo>
                    <a:pt x="94132" y="53149"/>
                  </a:lnTo>
                  <a:lnTo>
                    <a:pt x="81340" y="53136"/>
                  </a:lnTo>
                  <a:lnTo>
                    <a:pt x="76073" y="52565"/>
                  </a:lnTo>
                  <a:lnTo>
                    <a:pt x="90545" y="52565"/>
                  </a:lnTo>
                  <a:lnTo>
                    <a:pt x="96735" y="48933"/>
                  </a:lnTo>
                  <a:lnTo>
                    <a:pt x="91734" y="47757"/>
                  </a:lnTo>
                  <a:lnTo>
                    <a:pt x="84964" y="43786"/>
                  </a:lnTo>
                  <a:lnTo>
                    <a:pt x="77663" y="35381"/>
                  </a:lnTo>
                  <a:lnTo>
                    <a:pt x="74412" y="28244"/>
                  </a:lnTo>
                  <a:close/>
                </a:path>
                <a:path w="99694" h="56515">
                  <a:moveTo>
                    <a:pt x="69951" y="54597"/>
                  </a:moveTo>
                  <a:lnTo>
                    <a:pt x="70127" y="54635"/>
                  </a:lnTo>
                  <a:lnTo>
                    <a:pt x="69951" y="54597"/>
                  </a:lnTo>
                  <a:close/>
                </a:path>
                <a:path w="99694" h="56515">
                  <a:moveTo>
                    <a:pt x="97497" y="48475"/>
                  </a:moveTo>
                  <a:lnTo>
                    <a:pt x="90233" y="53098"/>
                  </a:lnTo>
                  <a:lnTo>
                    <a:pt x="81534" y="53149"/>
                  </a:lnTo>
                  <a:lnTo>
                    <a:pt x="94132" y="53149"/>
                  </a:lnTo>
                  <a:lnTo>
                    <a:pt x="99161" y="51092"/>
                  </a:lnTo>
                  <a:lnTo>
                    <a:pt x="98501" y="49987"/>
                  </a:lnTo>
                  <a:lnTo>
                    <a:pt x="98107" y="49390"/>
                  </a:lnTo>
                  <a:lnTo>
                    <a:pt x="98686" y="48996"/>
                  </a:lnTo>
                  <a:lnTo>
                    <a:pt x="97840" y="48983"/>
                  </a:lnTo>
                  <a:lnTo>
                    <a:pt x="97497" y="48475"/>
                  </a:lnTo>
                  <a:close/>
                </a:path>
                <a:path w="99694" h="56515">
                  <a:moveTo>
                    <a:pt x="81412" y="53136"/>
                  </a:moveTo>
                  <a:close/>
                </a:path>
                <a:path w="99694" h="56515">
                  <a:moveTo>
                    <a:pt x="90545" y="52565"/>
                  </a:moveTo>
                  <a:lnTo>
                    <a:pt x="76073" y="52565"/>
                  </a:lnTo>
                  <a:lnTo>
                    <a:pt x="81412" y="53136"/>
                  </a:lnTo>
                  <a:lnTo>
                    <a:pt x="89636" y="53098"/>
                  </a:lnTo>
                  <a:lnTo>
                    <a:pt x="90545" y="52565"/>
                  </a:lnTo>
                  <a:close/>
                </a:path>
                <a:path w="99694" h="56515">
                  <a:moveTo>
                    <a:pt x="98742" y="48958"/>
                  </a:moveTo>
                  <a:lnTo>
                    <a:pt x="98412" y="48996"/>
                  </a:lnTo>
                  <a:lnTo>
                    <a:pt x="98686" y="48996"/>
                  </a:lnTo>
                  <a:close/>
                </a:path>
                <a:path w="99694" h="56515">
                  <a:moveTo>
                    <a:pt x="7010" y="14211"/>
                  </a:moveTo>
                  <a:lnTo>
                    <a:pt x="4521" y="14871"/>
                  </a:lnTo>
                  <a:lnTo>
                    <a:pt x="0" y="20078"/>
                  </a:lnTo>
                  <a:lnTo>
                    <a:pt x="1911" y="26708"/>
                  </a:lnTo>
                  <a:lnTo>
                    <a:pt x="2997" y="31102"/>
                  </a:lnTo>
                  <a:lnTo>
                    <a:pt x="8242" y="33731"/>
                  </a:lnTo>
                  <a:lnTo>
                    <a:pt x="10337" y="33705"/>
                  </a:lnTo>
                  <a:lnTo>
                    <a:pt x="12623" y="32727"/>
                  </a:lnTo>
                  <a:lnTo>
                    <a:pt x="18513" y="30568"/>
                  </a:lnTo>
                  <a:lnTo>
                    <a:pt x="8788" y="30568"/>
                  </a:lnTo>
                  <a:lnTo>
                    <a:pt x="6019" y="29184"/>
                  </a:lnTo>
                  <a:lnTo>
                    <a:pt x="5067" y="26708"/>
                  </a:lnTo>
                  <a:lnTo>
                    <a:pt x="4820" y="25717"/>
                  </a:lnTo>
                  <a:lnTo>
                    <a:pt x="4461" y="24523"/>
                  </a:lnTo>
                  <a:lnTo>
                    <a:pt x="3708" y="20497"/>
                  </a:lnTo>
                  <a:lnTo>
                    <a:pt x="6086" y="17767"/>
                  </a:lnTo>
                  <a:lnTo>
                    <a:pt x="7658" y="17424"/>
                  </a:lnTo>
                  <a:lnTo>
                    <a:pt x="15220" y="17424"/>
                  </a:lnTo>
                  <a:lnTo>
                    <a:pt x="15062" y="17399"/>
                  </a:lnTo>
                  <a:lnTo>
                    <a:pt x="13322" y="15595"/>
                  </a:lnTo>
                  <a:lnTo>
                    <a:pt x="10858" y="14859"/>
                  </a:lnTo>
                  <a:lnTo>
                    <a:pt x="10325" y="14719"/>
                  </a:lnTo>
                  <a:lnTo>
                    <a:pt x="7010" y="14211"/>
                  </a:lnTo>
                  <a:close/>
                </a:path>
                <a:path w="99694" h="56515">
                  <a:moveTo>
                    <a:pt x="24131" y="14363"/>
                  </a:moveTo>
                  <a:lnTo>
                    <a:pt x="21056" y="14363"/>
                  </a:lnTo>
                  <a:lnTo>
                    <a:pt x="21132" y="14782"/>
                  </a:lnTo>
                  <a:lnTo>
                    <a:pt x="21131" y="17399"/>
                  </a:lnTo>
                  <a:lnTo>
                    <a:pt x="21348" y="26174"/>
                  </a:lnTo>
                  <a:lnTo>
                    <a:pt x="11493" y="29870"/>
                  </a:lnTo>
                  <a:lnTo>
                    <a:pt x="9982" y="30518"/>
                  </a:lnTo>
                  <a:lnTo>
                    <a:pt x="8788" y="30568"/>
                  </a:lnTo>
                  <a:lnTo>
                    <a:pt x="18513" y="30568"/>
                  </a:lnTo>
                  <a:lnTo>
                    <a:pt x="24472" y="28384"/>
                  </a:lnTo>
                  <a:lnTo>
                    <a:pt x="24131" y="14363"/>
                  </a:lnTo>
                  <a:close/>
                </a:path>
                <a:path w="99694" h="56515">
                  <a:moveTo>
                    <a:pt x="69634" y="11658"/>
                  </a:moveTo>
                  <a:lnTo>
                    <a:pt x="25234" y="11658"/>
                  </a:lnTo>
                  <a:lnTo>
                    <a:pt x="26771" y="11976"/>
                  </a:lnTo>
                  <a:lnTo>
                    <a:pt x="38722" y="13703"/>
                  </a:lnTo>
                  <a:lnTo>
                    <a:pt x="45123" y="23482"/>
                  </a:lnTo>
                  <a:lnTo>
                    <a:pt x="45306" y="23926"/>
                  </a:lnTo>
                  <a:lnTo>
                    <a:pt x="46228" y="26555"/>
                  </a:lnTo>
                  <a:lnTo>
                    <a:pt x="48298" y="30530"/>
                  </a:lnTo>
                  <a:lnTo>
                    <a:pt x="48069" y="29730"/>
                  </a:lnTo>
                  <a:lnTo>
                    <a:pt x="47811" y="28968"/>
                  </a:lnTo>
                  <a:lnTo>
                    <a:pt x="47536" y="28244"/>
                  </a:lnTo>
                  <a:lnTo>
                    <a:pt x="74412" y="28244"/>
                  </a:lnTo>
                  <a:lnTo>
                    <a:pt x="71069" y="20904"/>
                  </a:lnTo>
                  <a:lnTo>
                    <a:pt x="70196" y="12705"/>
                  </a:lnTo>
                  <a:lnTo>
                    <a:pt x="69634" y="11658"/>
                  </a:lnTo>
                  <a:close/>
                </a:path>
                <a:path w="99694" h="56515">
                  <a:moveTo>
                    <a:pt x="17181" y="17729"/>
                  </a:moveTo>
                  <a:lnTo>
                    <a:pt x="9677" y="17729"/>
                  </a:lnTo>
                  <a:lnTo>
                    <a:pt x="9855" y="17767"/>
                  </a:lnTo>
                  <a:lnTo>
                    <a:pt x="10541" y="17970"/>
                  </a:lnTo>
                  <a:lnTo>
                    <a:pt x="12941" y="18986"/>
                  </a:lnTo>
                  <a:lnTo>
                    <a:pt x="13906" y="21513"/>
                  </a:lnTo>
                  <a:lnTo>
                    <a:pt x="13677" y="22580"/>
                  </a:lnTo>
                  <a:lnTo>
                    <a:pt x="13100" y="23482"/>
                  </a:lnTo>
                  <a:lnTo>
                    <a:pt x="12985" y="23926"/>
                  </a:lnTo>
                  <a:lnTo>
                    <a:pt x="13931" y="24523"/>
                  </a:lnTo>
                  <a:lnTo>
                    <a:pt x="13525" y="25044"/>
                  </a:lnTo>
                  <a:lnTo>
                    <a:pt x="13220" y="25349"/>
                  </a:lnTo>
                  <a:lnTo>
                    <a:pt x="17259" y="25717"/>
                  </a:lnTo>
                  <a:lnTo>
                    <a:pt x="18821" y="23926"/>
                  </a:lnTo>
                  <a:lnTo>
                    <a:pt x="20231" y="21450"/>
                  </a:lnTo>
                  <a:lnTo>
                    <a:pt x="20802" y="18110"/>
                  </a:lnTo>
                  <a:lnTo>
                    <a:pt x="18732" y="17945"/>
                  </a:lnTo>
                  <a:lnTo>
                    <a:pt x="17181" y="17729"/>
                  </a:lnTo>
                  <a:close/>
                </a:path>
                <a:path w="99694" h="56515">
                  <a:moveTo>
                    <a:pt x="9761" y="17752"/>
                  </a:moveTo>
                  <a:close/>
                </a:path>
                <a:path w="99694" h="56515">
                  <a:moveTo>
                    <a:pt x="15220" y="17424"/>
                  </a:moveTo>
                  <a:lnTo>
                    <a:pt x="7658" y="17424"/>
                  </a:lnTo>
                  <a:lnTo>
                    <a:pt x="9761" y="17752"/>
                  </a:lnTo>
                  <a:lnTo>
                    <a:pt x="17181" y="17729"/>
                  </a:lnTo>
                  <a:lnTo>
                    <a:pt x="15220" y="17424"/>
                  </a:lnTo>
                  <a:close/>
                </a:path>
                <a:path w="99694" h="56515">
                  <a:moveTo>
                    <a:pt x="21061" y="14579"/>
                  </a:moveTo>
                  <a:lnTo>
                    <a:pt x="21066" y="14782"/>
                  </a:lnTo>
                  <a:lnTo>
                    <a:pt x="21061" y="14579"/>
                  </a:lnTo>
                  <a:close/>
                </a:path>
                <a:path w="99694" h="56515">
                  <a:moveTo>
                    <a:pt x="24879" y="8432"/>
                  </a:moveTo>
                  <a:lnTo>
                    <a:pt x="23025" y="8801"/>
                  </a:lnTo>
                  <a:lnTo>
                    <a:pt x="20430" y="11658"/>
                  </a:lnTo>
                  <a:lnTo>
                    <a:pt x="20309" y="11976"/>
                  </a:lnTo>
                  <a:lnTo>
                    <a:pt x="21061" y="14579"/>
                  </a:lnTo>
                  <a:lnTo>
                    <a:pt x="21056" y="14363"/>
                  </a:lnTo>
                  <a:lnTo>
                    <a:pt x="24131" y="14363"/>
                  </a:lnTo>
                  <a:lnTo>
                    <a:pt x="24019" y="13703"/>
                  </a:lnTo>
                  <a:lnTo>
                    <a:pt x="23939" y="13436"/>
                  </a:lnTo>
                  <a:lnTo>
                    <a:pt x="23837" y="12471"/>
                  </a:lnTo>
                  <a:lnTo>
                    <a:pt x="24422" y="11836"/>
                  </a:lnTo>
                  <a:lnTo>
                    <a:pt x="25234" y="11658"/>
                  </a:lnTo>
                  <a:lnTo>
                    <a:pt x="69634" y="11658"/>
                  </a:lnTo>
                  <a:lnTo>
                    <a:pt x="68345" y="9258"/>
                  </a:lnTo>
                  <a:lnTo>
                    <a:pt x="28879" y="9258"/>
                  </a:lnTo>
                  <a:lnTo>
                    <a:pt x="27901" y="9042"/>
                  </a:lnTo>
                  <a:lnTo>
                    <a:pt x="27317" y="8953"/>
                  </a:lnTo>
                  <a:lnTo>
                    <a:pt x="24879" y="8432"/>
                  </a:lnTo>
                  <a:close/>
                </a:path>
                <a:path w="99694" h="56515">
                  <a:moveTo>
                    <a:pt x="47332" y="0"/>
                  </a:moveTo>
                  <a:lnTo>
                    <a:pt x="45288" y="1752"/>
                  </a:lnTo>
                  <a:lnTo>
                    <a:pt x="37909" y="6324"/>
                  </a:lnTo>
                  <a:lnTo>
                    <a:pt x="28879" y="9258"/>
                  </a:lnTo>
                  <a:lnTo>
                    <a:pt x="68345" y="9258"/>
                  </a:lnTo>
                  <a:lnTo>
                    <a:pt x="67613" y="7894"/>
                  </a:lnTo>
                  <a:lnTo>
                    <a:pt x="61255" y="4600"/>
                  </a:lnTo>
                  <a:lnTo>
                    <a:pt x="49060" y="952"/>
                  </a:lnTo>
                  <a:lnTo>
                    <a:pt x="47332" y="0"/>
                  </a:lnTo>
                  <a:close/>
                </a:path>
              </a:pathLst>
            </a:custGeom>
            <a:solidFill>
              <a:srgbClr val="9DD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23">
              <a:extLst>
                <a:ext uri="{FF2B5EF4-FFF2-40B4-BE49-F238E27FC236}">
                  <a16:creationId xmlns:a16="http://schemas.microsoft.com/office/drawing/2014/main" id="{65315CAE-6486-E01F-34F2-BBF485F0B198}"/>
                </a:ext>
              </a:extLst>
            </p:cNvPr>
            <p:cNvSpPr/>
            <p:nvPr/>
          </p:nvSpPr>
          <p:spPr>
            <a:xfrm>
              <a:off x="2369654" y="660501"/>
              <a:ext cx="16510" cy="15875"/>
            </a:xfrm>
            <a:custGeom>
              <a:avLst/>
              <a:gdLst/>
              <a:ahLst/>
              <a:cxnLst/>
              <a:rect l="l" t="t" r="r" b="b"/>
              <a:pathLst>
                <a:path w="16510" h="15875">
                  <a:moveTo>
                    <a:pt x="13589" y="8026"/>
                  </a:moveTo>
                  <a:lnTo>
                    <a:pt x="12687" y="7912"/>
                  </a:lnTo>
                  <a:lnTo>
                    <a:pt x="11772" y="7797"/>
                  </a:lnTo>
                  <a:lnTo>
                    <a:pt x="11455" y="7759"/>
                  </a:lnTo>
                  <a:lnTo>
                    <a:pt x="10401" y="7632"/>
                  </a:lnTo>
                  <a:lnTo>
                    <a:pt x="10680" y="7264"/>
                  </a:lnTo>
                  <a:lnTo>
                    <a:pt x="9105" y="6261"/>
                  </a:lnTo>
                  <a:lnTo>
                    <a:pt x="9918" y="4991"/>
                  </a:lnTo>
                  <a:lnTo>
                    <a:pt x="10147" y="3924"/>
                  </a:lnTo>
                  <a:lnTo>
                    <a:pt x="9182" y="1397"/>
                  </a:lnTo>
                  <a:lnTo>
                    <a:pt x="6781" y="393"/>
                  </a:lnTo>
                  <a:lnTo>
                    <a:pt x="5842" y="139"/>
                  </a:lnTo>
                  <a:lnTo>
                    <a:pt x="5003" y="12"/>
                  </a:lnTo>
                  <a:lnTo>
                    <a:pt x="4076" y="0"/>
                  </a:lnTo>
                  <a:lnTo>
                    <a:pt x="3251" y="177"/>
                  </a:lnTo>
                  <a:lnTo>
                    <a:pt x="2527" y="482"/>
                  </a:lnTo>
                  <a:lnTo>
                    <a:pt x="1879" y="876"/>
                  </a:lnTo>
                  <a:lnTo>
                    <a:pt x="1346" y="1320"/>
                  </a:lnTo>
                  <a:lnTo>
                    <a:pt x="0" y="3187"/>
                  </a:lnTo>
                  <a:lnTo>
                    <a:pt x="685" y="6858"/>
                  </a:lnTo>
                  <a:lnTo>
                    <a:pt x="1092" y="8229"/>
                  </a:lnTo>
                  <a:lnTo>
                    <a:pt x="1308" y="9118"/>
                  </a:lnTo>
                  <a:lnTo>
                    <a:pt x="2260" y="11595"/>
                  </a:lnTo>
                  <a:lnTo>
                    <a:pt x="5041" y="12979"/>
                  </a:lnTo>
                  <a:lnTo>
                    <a:pt x="6223" y="12928"/>
                  </a:lnTo>
                  <a:lnTo>
                    <a:pt x="7962" y="12192"/>
                  </a:lnTo>
                  <a:lnTo>
                    <a:pt x="10998" y="11061"/>
                  </a:lnTo>
                  <a:lnTo>
                    <a:pt x="13589" y="8026"/>
                  </a:lnTo>
                  <a:close/>
                </a:path>
                <a:path w="16510" h="15875">
                  <a:moveTo>
                    <a:pt x="16040" y="9829"/>
                  </a:moveTo>
                  <a:lnTo>
                    <a:pt x="12788" y="13703"/>
                  </a:lnTo>
                  <a:lnTo>
                    <a:pt x="8877" y="15138"/>
                  </a:lnTo>
                  <a:lnTo>
                    <a:pt x="8255" y="15405"/>
                  </a:lnTo>
                  <a:lnTo>
                    <a:pt x="7658" y="15595"/>
                  </a:lnTo>
                  <a:lnTo>
                    <a:pt x="7073" y="15722"/>
                  </a:lnTo>
                  <a:lnTo>
                    <a:pt x="10972" y="15773"/>
                  </a:lnTo>
                  <a:lnTo>
                    <a:pt x="14427" y="11950"/>
                  </a:lnTo>
                  <a:lnTo>
                    <a:pt x="16040" y="9829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2" name="object 24">
              <a:extLst>
                <a:ext uri="{FF2B5EF4-FFF2-40B4-BE49-F238E27FC236}">
                  <a16:creationId xmlns:a16="http://schemas.microsoft.com/office/drawing/2014/main" id="{D3552C64-1139-28E3-92E7-6189A72BAFBE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01646" y="666851"/>
              <a:ext cx="12280" cy="12776"/>
            </a:xfrm>
            <a:prstGeom prst="rect">
              <a:avLst/>
            </a:prstGeom>
          </p:spPr>
        </p:pic>
        <p:pic>
          <p:nvPicPr>
            <p:cNvPr id="63" name="object 25">
              <a:extLst>
                <a:ext uri="{FF2B5EF4-FFF2-40B4-BE49-F238E27FC236}">
                  <a16:creationId xmlns:a16="http://schemas.microsoft.com/office/drawing/2014/main" id="{0F89AB17-071C-6813-4291-8907B6A2378A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237415" y="610693"/>
              <a:ext cx="300641" cy="589058"/>
            </a:xfrm>
            <a:prstGeom prst="rect">
              <a:avLst/>
            </a:prstGeom>
          </p:spPr>
        </p:pic>
        <p:pic>
          <p:nvPicPr>
            <p:cNvPr id="64" name="object 26">
              <a:extLst>
                <a:ext uri="{FF2B5EF4-FFF2-40B4-BE49-F238E27FC236}">
                  <a16:creationId xmlns:a16="http://schemas.microsoft.com/office/drawing/2014/main" id="{7B755C44-24A4-2F1A-DEFA-BFE11D40B7F1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505722" y="1138300"/>
              <a:ext cx="6642" cy="2565"/>
            </a:xfrm>
            <a:prstGeom prst="rect">
              <a:avLst/>
            </a:prstGeom>
          </p:spPr>
        </p:pic>
        <p:pic>
          <p:nvPicPr>
            <p:cNvPr id="65" name="object 27">
              <a:extLst>
                <a:ext uri="{FF2B5EF4-FFF2-40B4-BE49-F238E27FC236}">
                  <a16:creationId xmlns:a16="http://schemas.microsoft.com/office/drawing/2014/main" id="{8327032A-DB51-7C9D-EFC4-9385B216F20B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453760" y="1083891"/>
              <a:ext cx="76104" cy="82643"/>
            </a:xfrm>
            <a:prstGeom prst="rect">
              <a:avLst/>
            </a:prstGeom>
          </p:spPr>
        </p:pic>
        <p:pic>
          <p:nvPicPr>
            <p:cNvPr id="66" name="object 28">
              <a:extLst>
                <a:ext uri="{FF2B5EF4-FFF2-40B4-BE49-F238E27FC236}">
                  <a16:creationId xmlns:a16="http://schemas.microsoft.com/office/drawing/2014/main" id="{B5047B7F-4A50-D8D3-FDD4-09CC6A68DF6D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491346" y="1137171"/>
              <a:ext cx="29248" cy="15773"/>
            </a:xfrm>
            <a:prstGeom prst="rect">
              <a:avLst/>
            </a:prstGeom>
          </p:spPr>
        </p:pic>
        <p:sp>
          <p:nvSpPr>
            <p:cNvPr id="67" name="object 29">
              <a:extLst>
                <a:ext uri="{FF2B5EF4-FFF2-40B4-BE49-F238E27FC236}">
                  <a16:creationId xmlns:a16="http://schemas.microsoft.com/office/drawing/2014/main" id="{5B908974-2305-AE19-CA41-B8561C41DC61}"/>
                </a:ext>
              </a:extLst>
            </p:cNvPr>
            <p:cNvSpPr/>
            <p:nvPr/>
          </p:nvSpPr>
          <p:spPr>
            <a:xfrm>
              <a:off x="2532797" y="546162"/>
              <a:ext cx="20955" cy="20320"/>
            </a:xfrm>
            <a:custGeom>
              <a:avLst/>
              <a:gdLst/>
              <a:ahLst/>
              <a:cxnLst/>
              <a:rect l="l" t="t" r="r" b="b"/>
              <a:pathLst>
                <a:path w="20955" h="20320">
                  <a:moveTo>
                    <a:pt x="16090" y="0"/>
                  </a:moveTo>
                  <a:lnTo>
                    <a:pt x="10363" y="0"/>
                  </a:lnTo>
                  <a:lnTo>
                    <a:pt x="4635" y="0"/>
                  </a:lnTo>
                  <a:lnTo>
                    <a:pt x="0" y="4533"/>
                  </a:lnTo>
                  <a:lnTo>
                    <a:pt x="0" y="15697"/>
                  </a:lnTo>
                  <a:lnTo>
                    <a:pt x="4635" y="20231"/>
                  </a:lnTo>
                  <a:lnTo>
                    <a:pt x="16090" y="20231"/>
                  </a:lnTo>
                  <a:lnTo>
                    <a:pt x="20726" y="15697"/>
                  </a:lnTo>
                  <a:lnTo>
                    <a:pt x="20726" y="4533"/>
                  </a:lnTo>
                  <a:lnTo>
                    <a:pt x="16090" y="0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30">
              <a:extLst>
                <a:ext uri="{FF2B5EF4-FFF2-40B4-BE49-F238E27FC236}">
                  <a16:creationId xmlns:a16="http://schemas.microsoft.com/office/drawing/2014/main" id="{3B4EA6B9-0C1D-5220-05CC-4393F95AFCE8}"/>
                </a:ext>
              </a:extLst>
            </p:cNvPr>
            <p:cNvSpPr/>
            <p:nvPr/>
          </p:nvSpPr>
          <p:spPr>
            <a:xfrm>
              <a:off x="2422779" y="551598"/>
              <a:ext cx="128905" cy="86995"/>
            </a:xfrm>
            <a:custGeom>
              <a:avLst/>
              <a:gdLst/>
              <a:ahLst/>
              <a:cxnLst/>
              <a:rect l="l" t="t" r="r" b="b"/>
              <a:pathLst>
                <a:path w="128905" h="86995">
                  <a:moveTo>
                    <a:pt x="9779" y="84848"/>
                  </a:moveTo>
                  <a:lnTo>
                    <a:pt x="6121" y="70827"/>
                  </a:lnTo>
                  <a:lnTo>
                    <a:pt x="4025" y="69240"/>
                  </a:lnTo>
                  <a:lnTo>
                    <a:pt x="1981" y="67500"/>
                  </a:lnTo>
                  <a:lnTo>
                    <a:pt x="0" y="65570"/>
                  </a:lnTo>
                  <a:lnTo>
                    <a:pt x="2451" y="82880"/>
                  </a:lnTo>
                  <a:lnTo>
                    <a:pt x="9779" y="84848"/>
                  </a:lnTo>
                  <a:close/>
                </a:path>
                <a:path w="128905" h="86995">
                  <a:moveTo>
                    <a:pt x="24650" y="86410"/>
                  </a:moveTo>
                  <a:lnTo>
                    <a:pt x="23406" y="84480"/>
                  </a:lnTo>
                  <a:lnTo>
                    <a:pt x="21894" y="82042"/>
                  </a:lnTo>
                  <a:lnTo>
                    <a:pt x="20256" y="79222"/>
                  </a:lnTo>
                  <a:lnTo>
                    <a:pt x="15798" y="77216"/>
                  </a:lnTo>
                  <a:lnTo>
                    <a:pt x="11290" y="74650"/>
                  </a:lnTo>
                  <a:lnTo>
                    <a:pt x="6959" y="71450"/>
                  </a:lnTo>
                  <a:lnTo>
                    <a:pt x="7823" y="73469"/>
                  </a:lnTo>
                  <a:lnTo>
                    <a:pt x="22682" y="86194"/>
                  </a:lnTo>
                  <a:lnTo>
                    <a:pt x="24650" y="86410"/>
                  </a:lnTo>
                  <a:close/>
                </a:path>
                <a:path w="128905" h="86995">
                  <a:moveTo>
                    <a:pt x="125171" y="2095"/>
                  </a:moveTo>
                  <a:lnTo>
                    <a:pt x="123024" y="0"/>
                  </a:lnTo>
                  <a:lnTo>
                    <a:pt x="120370" y="0"/>
                  </a:lnTo>
                  <a:lnTo>
                    <a:pt x="117716" y="0"/>
                  </a:lnTo>
                  <a:lnTo>
                    <a:pt x="115570" y="2095"/>
                  </a:lnTo>
                  <a:lnTo>
                    <a:pt x="115570" y="7277"/>
                  </a:lnTo>
                  <a:lnTo>
                    <a:pt x="117716" y="9372"/>
                  </a:lnTo>
                  <a:lnTo>
                    <a:pt x="123024" y="9372"/>
                  </a:lnTo>
                  <a:lnTo>
                    <a:pt x="125171" y="7277"/>
                  </a:lnTo>
                  <a:lnTo>
                    <a:pt x="125171" y="2095"/>
                  </a:lnTo>
                  <a:close/>
                </a:path>
                <a:path w="128905" h="86995">
                  <a:moveTo>
                    <a:pt x="128663" y="23241"/>
                  </a:moveTo>
                  <a:lnTo>
                    <a:pt x="126123" y="24320"/>
                  </a:lnTo>
                  <a:lnTo>
                    <a:pt x="123329" y="24917"/>
                  </a:lnTo>
                  <a:lnTo>
                    <a:pt x="117551" y="24917"/>
                  </a:lnTo>
                  <a:lnTo>
                    <a:pt x="114858" y="24371"/>
                  </a:lnTo>
                  <a:lnTo>
                    <a:pt x="112407" y="23368"/>
                  </a:lnTo>
                  <a:lnTo>
                    <a:pt x="112839" y="34937"/>
                  </a:lnTo>
                  <a:lnTo>
                    <a:pt x="113563" y="58127"/>
                  </a:lnTo>
                  <a:lnTo>
                    <a:pt x="115404" y="57962"/>
                  </a:lnTo>
                  <a:lnTo>
                    <a:pt x="115125" y="56908"/>
                  </a:lnTo>
                  <a:lnTo>
                    <a:pt x="115100" y="56781"/>
                  </a:lnTo>
                  <a:lnTo>
                    <a:pt x="114833" y="56908"/>
                  </a:lnTo>
                  <a:lnTo>
                    <a:pt x="115087" y="56743"/>
                  </a:lnTo>
                  <a:lnTo>
                    <a:pt x="120345" y="54406"/>
                  </a:lnTo>
                  <a:lnTo>
                    <a:pt x="125056" y="55943"/>
                  </a:lnTo>
                  <a:lnTo>
                    <a:pt x="126682" y="56629"/>
                  </a:lnTo>
                  <a:lnTo>
                    <a:pt x="126923" y="54406"/>
                  </a:lnTo>
                  <a:lnTo>
                    <a:pt x="127622" y="47929"/>
                  </a:lnTo>
                  <a:lnTo>
                    <a:pt x="128206" y="40068"/>
                  </a:lnTo>
                  <a:lnTo>
                    <a:pt x="128536" y="32131"/>
                  </a:lnTo>
                  <a:lnTo>
                    <a:pt x="128638" y="24917"/>
                  </a:lnTo>
                  <a:lnTo>
                    <a:pt x="128663" y="23241"/>
                  </a:lnTo>
                  <a:close/>
                </a:path>
              </a:pathLst>
            </a:custGeom>
            <a:solidFill>
              <a:srgbClr val="FAC6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31">
              <a:extLst>
                <a:ext uri="{FF2B5EF4-FFF2-40B4-BE49-F238E27FC236}">
                  <a16:creationId xmlns:a16="http://schemas.microsoft.com/office/drawing/2014/main" id="{29599B90-AD0E-CB89-6289-1B2DA3B2CC9A}"/>
                </a:ext>
              </a:extLst>
            </p:cNvPr>
            <p:cNvSpPr/>
            <p:nvPr/>
          </p:nvSpPr>
          <p:spPr>
            <a:xfrm>
              <a:off x="2539644" y="579589"/>
              <a:ext cx="8255" cy="19685"/>
            </a:xfrm>
            <a:custGeom>
              <a:avLst/>
              <a:gdLst/>
              <a:ahLst/>
              <a:cxnLst/>
              <a:rect l="l" t="t" r="r" b="b"/>
              <a:pathLst>
                <a:path w="8255" h="19684">
                  <a:moveTo>
                    <a:pt x="7531" y="5448"/>
                  </a:moveTo>
                  <a:lnTo>
                    <a:pt x="6858" y="4419"/>
                  </a:lnTo>
                  <a:lnTo>
                    <a:pt x="7264" y="3098"/>
                  </a:lnTo>
                  <a:lnTo>
                    <a:pt x="6794" y="1689"/>
                  </a:lnTo>
                  <a:lnTo>
                    <a:pt x="4076" y="0"/>
                  </a:lnTo>
                  <a:lnTo>
                    <a:pt x="1955" y="495"/>
                  </a:lnTo>
                  <a:lnTo>
                    <a:pt x="25" y="3175"/>
                  </a:lnTo>
                  <a:lnTo>
                    <a:pt x="0" y="4597"/>
                  </a:lnTo>
                  <a:lnTo>
                    <a:pt x="673" y="5626"/>
                  </a:lnTo>
                  <a:lnTo>
                    <a:pt x="266" y="6946"/>
                  </a:lnTo>
                  <a:lnTo>
                    <a:pt x="736" y="8356"/>
                  </a:lnTo>
                  <a:lnTo>
                    <a:pt x="2082" y="9194"/>
                  </a:lnTo>
                  <a:lnTo>
                    <a:pt x="2400" y="9334"/>
                  </a:lnTo>
                  <a:lnTo>
                    <a:pt x="3289" y="8953"/>
                  </a:lnTo>
                  <a:lnTo>
                    <a:pt x="4305" y="8902"/>
                  </a:lnTo>
                  <a:lnTo>
                    <a:pt x="5194" y="9245"/>
                  </a:lnTo>
                  <a:lnTo>
                    <a:pt x="5765" y="8978"/>
                  </a:lnTo>
                  <a:lnTo>
                    <a:pt x="6286" y="8559"/>
                  </a:lnTo>
                  <a:lnTo>
                    <a:pt x="7505" y="6870"/>
                  </a:lnTo>
                  <a:lnTo>
                    <a:pt x="7531" y="5448"/>
                  </a:lnTo>
                  <a:close/>
                </a:path>
                <a:path w="8255" h="19684">
                  <a:moveTo>
                    <a:pt x="8255" y="15976"/>
                  </a:moveTo>
                  <a:lnTo>
                    <a:pt x="8140" y="14224"/>
                  </a:lnTo>
                  <a:lnTo>
                    <a:pt x="7086" y="13131"/>
                  </a:lnTo>
                  <a:lnTo>
                    <a:pt x="6972" y="13512"/>
                  </a:lnTo>
                  <a:lnTo>
                    <a:pt x="6794" y="13893"/>
                  </a:lnTo>
                  <a:lnTo>
                    <a:pt x="5384" y="15862"/>
                  </a:lnTo>
                  <a:lnTo>
                    <a:pt x="3149" y="16370"/>
                  </a:lnTo>
                  <a:lnTo>
                    <a:pt x="1320" y="15240"/>
                  </a:lnTo>
                  <a:lnTo>
                    <a:pt x="1117" y="15074"/>
                  </a:lnTo>
                  <a:lnTo>
                    <a:pt x="939" y="14884"/>
                  </a:lnTo>
                  <a:lnTo>
                    <a:pt x="533" y="16256"/>
                  </a:lnTo>
                  <a:lnTo>
                    <a:pt x="1028" y="17729"/>
                  </a:lnTo>
                  <a:lnTo>
                    <a:pt x="3873" y="19481"/>
                  </a:lnTo>
                  <a:lnTo>
                    <a:pt x="6096" y="18973"/>
                  </a:lnTo>
                  <a:lnTo>
                    <a:pt x="8255" y="15976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32">
              <a:extLst>
                <a:ext uri="{FF2B5EF4-FFF2-40B4-BE49-F238E27FC236}">
                  <a16:creationId xmlns:a16="http://schemas.microsoft.com/office/drawing/2014/main" id="{C0761E03-75D8-D6A6-8D00-584FE44B48D6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228689" y="696067"/>
              <a:ext cx="477389" cy="471623"/>
            </a:xfrm>
            <a:prstGeom prst="rect">
              <a:avLst/>
            </a:prstGeom>
          </p:spPr>
        </p:pic>
        <p:sp>
          <p:nvSpPr>
            <p:cNvPr id="71" name="object 33">
              <a:extLst>
                <a:ext uri="{FF2B5EF4-FFF2-40B4-BE49-F238E27FC236}">
                  <a16:creationId xmlns:a16="http://schemas.microsoft.com/office/drawing/2014/main" id="{096F8F6A-F2C2-C0FF-D925-164007B8301E}"/>
                </a:ext>
              </a:extLst>
            </p:cNvPr>
            <p:cNvSpPr/>
            <p:nvPr/>
          </p:nvSpPr>
          <p:spPr>
            <a:xfrm>
              <a:off x="2539250" y="588111"/>
              <a:ext cx="8890" cy="19685"/>
            </a:xfrm>
            <a:custGeom>
              <a:avLst/>
              <a:gdLst/>
              <a:ahLst/>
              <a:cxnLst/>
              <a:rect l="l" t="t" r="r" b="b"/>
              <a:pathLst>
                <a:path w="8889" h="19684">
                  <a:moveTo>
                    <a:pt x="8089" y="4089"/>
                  </a:moveTo>
                  <a:lnTo>
                    <a:pt x="7747" y="1981"/>
                  </a:lnTo>
                  <a:lnTo>
                    <a:pt x="6146" y="990"/>
                  </a:lnTo>
                  <a:lnTo>
                    <a:pt x="4546" y="0"/>
                  </a:lnTo>
                  <a:lnTo>
                    <a:pt x="2311" y="508"/>
                  </a:lnTo>
                  <a:lnTo>
                    <a:pt x="0" y="3746"/>
                  </a:lnTo>
                  <a:lnTo>
                    <a:pt x="342" y="5867"/>
                  </a:lnTo>
                  <a:lnTo>
                    <a:pt x="3543" y="7835"/>
                  </a:lnTo>
                  <a:lnTo>
                    <a:pt x="5778" y="7327"/>
                  </a:lnTo>
                  <a:lnTo>
                    <a:pt x="8089" y="4089"/>
                  </a:lnTo>
                  <a:close/>
                </a:path>
                <a:path w="8889" h="19684">
                  <a:moveTo>
                    <a:pt x="8356" y="16090"/>
                  </a:moveTo>
                  <a:lnTo>
                    <a:pt x="7696" y="14960"/>
                  </a:lnTo>
                  <a:lnTo>
                    <a:pt x="8064" y="13550"/>
                  </a:lnTo>
                  <a:lnTo>
                    <a:pt x="7543" y="12065"/>
                  </a:lnTo>
                  <a:lnTo>
                    <a:pt x="4597" y="10236"/>
                  </a:lnTo>
                  <a:lnTo>
                    <a:pt x="2247" y="10769"/>
                  </a:lnTo>
                  <a:lnTo>
                    <a:pt x="152" y="13690"/>
                  </a:lnTo>
                  <a:lnTo>
                    <a:pt x="101" y="15189"/>
                  </a:lnTo>
                  <a:lnTo>
                    <a:pt x="762" y="16306"/>
                  </a:lnTo>
                  <a:lnTo>
                    <a:pt x="482" y="17399"/>
                  </a:lnTo>
                  <a:lnTo>
                    <a:pt x="723" y="18542"/>
                  </a:lnTo>
                  <a:lnTo>
                    <a:pt x="1435" y="19367"/>
                  </a:lnTo>
                  <a:lnTo>
                    <a:pt x="3594" y="18884"/>
                  </a:lnTo>
                  <a:lnTo>
                    <a:pt x="5537" y="18961"/>
                  </a:lnTo>
                  <a:lnTo>
                    <a:pt x="7086" y="19227"/>
                  </a:lnTo>
                  <a:lnTo>
                    <a:pt x="7366" y="18884"/>
                  </a:lnTo>
                  <a:lnTo>
                    <a:pt x="8305" y="17576"/>
                  </a:lnTo>
                  <a:lnTo>
                    <a:pt x="8356" y="16306"/>
                  </a:lnTo>
                  <a:lnTo>
                    <a:pt x="8356" y="16090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2" name="object 34">
            <a:extLst>
              <a:ext uri="{FF2B5EF4-FFF2-40B4-BE49-F238E27FC236}">
                <a16:creationId xmlns:a16="http://schemas.microsoft.com/office/drawing/2014/main" id="{557AAE29-8554-943A-F4C2-0FE574F12907}"/>
              </a:ext>
            </a:extLst>
          </p:cNvPr>
          <p:cNvSpPr txBox="1"/>
          <p:nvPr/>
        </p:nvSpPr>
        <p:spPr>
          <a:xfrm>
            <a:off x="1367140" y="737089"/>
            <a:ext cx="2285697" cy="452047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ts val="1060"/>
              </a:lnSpc>
              <a:spcBef>
                <a:spcPts val="225"/>
              </a:spcBef>
            </a:pP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</a:t>
            </a:r>
            <a:r>
              <a:rPr sz="1200" spc="135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экономического </a:t>
            </a: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</a:t>
            </a:r>
            <a:r>
              <a:rPr sz="1200" spc="5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sz="1200" spc="5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инвестиций </a:t>
            </a: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Самарской</a:t>
            </a:r>
            <a:r>
              <a:rPr sz="1200" spc="105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области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ject 51">
            <a:extLst>
              <a:ext uri="{FF2B5EF4-FFF2-40B4-BE49-F238E27FC236}">
                <a16:creationId xmlns:a16="http://schemas.microsoft.com/office/drawing/2014/main" id="{F1B5EF97-3A59-FD47-003D-9FC05246A362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17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id="{BD8904C9-1468-2D43-6B20-F4A2177E4883}"/>
              </a:ext>
            </a:extLst>
          </p:cNvPr>
          <p:cNvSpPr/>
          <p:nvPr/>
        </p:nvSpPr>
        <p:spPr>
          <a:xfrm flipV="1">
            <a:off x="589502" y="6510213"/>
            <a:ext cx="11157997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34">
            <a:extLst>
              <a:ext uri="{FF2B5EF4-FFF2-40B4-BE49-F238E27FC236}">
                <a16:creationId xmlns:a16="http://schemas.microsoft.com/office/drawing/2014/main" id="{2FC112B2-D02D-45CA-8483-3E29AC1A326D}"/>
              </a:ext>
            </a:extLst>
          </p:cNvPr>
          <p:cNvSpPr txBox="1"/>
          <p:nvPr/>
        </p:nvSpPr>
        <p:spPr>
          <a:xfrm>
            <a:off x="1618979" y="2015336"/>
            <a:ext cx="2285697" cy="398186"/>
          </a:xfrm>
          <a:prstGeom prst="rect">
            <a:avLst/>
          </a:prstGeom>
        </p:spPr>
        <p:txBody>
          <a:bodyPr vert="horz" wrap="square" lIns="0" tIns="28575" rIns="0" bIns="0" rtlCol="0" anchor="ctr">
            <a:spAutoFit/>
          </a:bodyPr>
          <a:lstStyle/>
          <a:p>
            <a:pPr marL="12700" marR="5080">
              <a:spcBef>
                <a:spcPts val="225"/>
              </a:spcBef>
            </a:pPr>
            <a:r>
              <a:rPr lang="ru-RU" sz="1200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муниципальный район </a:t>
            </a:r>
            <a:r>
              <a:rPr lang="ru-RU" sz="1200" dirty="0" err="1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Похвистневский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7A67E946-ECAE-4098-910D-96C2FDF2C2DF}"/>
              </a:ext>
            </a:extLst>
          </p:cNvPr>
          <p:cNvSpPr/>
          <p:nvPr/>
        </p:nvSpPr>
        <p:spPr>
          <a:xfrm>
            <a:off x="873177" y="1959851"/>
            <a:ext cx="493963" cy="70623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100" i="1" dirty="0"/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917" y="1886588"/>
            <a:ext cx="665396" cy="936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754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18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ject 38">
            <a:extLst>
              <a:ext uri="{FF2B5EF4-FFF2-40B4-BE49-F238E27FC236}">
                <a16:creationId xmlns:a16="http://schemas.microsoft.com/office/drawing/2014/main" id="{2D5C8AA4-6317-9FF0-13F4-1216E5E23BA3}"/>
              </a:ext>
            </a:extLst>
          </p:cNvPr>
          <p:cNvSpPr txBox="1">
            <a:spLocks/>
          </p:cNvSpPr>
          <p:nvPr/>
        </p:nvSpPr>
        <p:spPr>
          <a:xfrm>
            <a:off x="318975" y="233411"/>
            <a:ext cx="8748825" cy="654025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00000"/>
              </a:lnSpc>
              <a:spcBef>
                <a:spcPts val="780"/>
              </a:spcBef>
            </a:pPr>
            <a:r>
              <a:rPr lang="ru-RU" sz="1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СТРАТЕГИЧЕСКИЕ ЦЕЛИ И ЗАДАЧИ ИНВЕСТИЦИОННОГО</a:t>
            </a:r>
            <a:br>
              <a:rPr lang="ru-RU" sz="1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 МУНИЦИПАЛЬНОГО ОБРАЗОВАНИЯ</a:t>
            </a:r>
            <a:endParaRPr lang="ru-RU" sz="1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C04546D-2E4A-4386-828E-B0330EA4DCC2}"/>
              </a:ext>
            </a:extLst>
          </p:cNvPr>
          <p:cNvSpPr txBox="1"/>
          <p:nvPr/>
        </p:nvSpPr>
        <p:spPr>
          <a:xfrm>
            <a:off x="318975" y="1320003"/>
            <a:ext cx="1163472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2030 году муниципальный район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Похвистневский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должен стать популярным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этногастрономическим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маршрутом, который способен принимать в круглогодичном режиме не менее 5 тысяч туристов в год, предоставляя условия для максимально разностороннего активного отдыха с лечебно-оздоровительными возможностями.</a:t>
            </a:r>
          </a:p>
          <a:p>
            <a:pPr lvl="0"/>
            <a:endParaRPr lang="ru-RU" altLang="ru-RU" sz="16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alt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alt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2030 году в муниципальном образовании  </a:t>
            </a:r>
            <a:r>
              <a:rPr lang="ru-RU" alt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потребность </a:t>
            </a:r>
            <a:r>
              <a:rPr lang="ru-RU" alt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кадрах приоритетных направлений должна  покрыться на 100 %. </a:t>
            </a:r>
            <a:endParaRPr lang="ru-RU" altLang="ru-RU" sz="16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altLang="ru-RU" sz="16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 2030 году муниципальный район </a:t>
            </a:r>
            <a:r>
              <a:rPr lang="ru-RU" altLang="ru-RU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Похвистневский</a:t>
            </a:r>
            <a:r>
              <a:rPr lang="ru-RU" alt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 основным экономическим параметрам должен войти в первую тройку лидеров Самарской области по наличию высокотехнологического производства, уровню </a:t>
            </a:r>
            <a:r>
              <a:rPr lang="ru-RU" altLang="ru-RU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цифровизации</a:t>
            </a:r>
            <a:r>
              <a:rPr lang="ru-RU" alt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общества, конкурентоспособности экономики и качеству жизни </a:t>
            </a:r>
            <a:r>
              <a:rPr lang="ru-RU" alt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жителей.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2030 году на территории муниципалитета будет сформирован высокотехнологичный кластер мясомолочной промышленности, продукция которого должна занимать не менее 10% соответствующего рынка Самарской области. При этом не менее 40% объема производства будет экспортироваться в другие регионы России и ближнего зарубежья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ru-RU" sz="16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alt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100 - </a:t>
            </a:r>
            <a:r>
              <a:rPr lang="ru-RU" altLang="ru-RU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летию</a:t>
            </a:r>
            <a:r>
              <a:rPr lang="ru-RU" alt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района увеличение протяженности автомобильных дорог с твердым покрытием на 100 км для комфортного проживания на </a:t>
            </a:r>
            <a:r>
              <a:rPr lang="ru-RU" alt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селе.</a:t>
            </a:r>
          </a:p>
          <a:p>
            <a:endParaRPr lang="ru-RU" altLang="ru-RU" sz="1600" dirty="0" smtClean="0"/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i="1" dirty="0"/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CAE48EA4-BA27-437D-B895-0F3ED4C85F72}"/>
              </a:ext>
            </a:extLst>
          </p:cNvPr>
          <p:cNvGrpSpPr/>
          <p:nvPr/>
        </p:nvGrpSpPr>
        <p:grpSpPr>
          <a:xfrm>
            <a:off x="7528468" y="349323"/>
            <a:ext cx="4525599" cy="568620"/>
            <a:chOff x="7528468" y="349323"/>
            <a:chExt cx="4525599" cy="568620"/>
          </a:xfrm>
        </p:grpSpPr>
        <p:grpSp>
          <p:nvGrpSpPr>
            <p:cNvPr id="41" name="object 6">
              <a:extLst>
                <a:ext uri="{FF2B5EF4-FFF2-40B4-BE49-F238E27FC236}">
                  <a16:creationId xmlns:a16="http://schemas.microsoft.com/office/drawing/2014/main" id="{92B861A8-7C27-48C6-B854-91F8B995913D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6" name="object 7">
                <a:extLst>
                  <a:ext uri="{FF2B5EF4-FFF2-40B4-BE49-F238E27FC236}">
                    <a16:creationId xmlns:a16="http://schemas.microsoft.com/office/drawing/2014/main" id="{E423F856-83A6-464D-BA90-21F71D4DE231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7" name="object 8">
                <a:extLst>
                  <a:ext uri="{FF2B5EF4-FFF2-40B4-BE49-F238E27FC236}">
                    <a16:creationId xmlns:a16="http://schemas.microsoft.com/office/drawing/2014/main" id="{BEBAB262-1055-4CF9-81E1-BB6E36F79096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8" name="object 9">
                <a:extLst>
                  <a:ext uri="{FF2B5EF4-FFF2-40B4-BE49-F238E27FC236}">
                    <a16:creationId xmlns:a16="http://schemas.microsoft.com/office/drawing/2014/main" id="{0505F366-789A-440D-AB8B-DB780D1D7987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0">
                <a:extLst>
                  <a:ext uri="{FF2B5EF4-FFF2-40B4-BE49-F238E27FC236}">
                    <a16:creationId xmlns:a16="http://schemas.microsoft.com/office/drawing/2014/main" id="{545F12C5-937A-4286-A05D-4614C647A588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11">
                <a:extLst>
                  <a:ext uri="{FF2B5EF4-FFF2-40B4-BE49-F238E27FC236}">
                    <a16:creationId xmlns:a16="http://schemas.microsoft.com/office/drawing/2014/main" id="{CA02153D-55A5-4D4D-9570-817452632DFF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1" name="object 12">
                <a:extLst>
                  <a:ext uri="{FF2B5EF4-FFF2-40B4-BE49-F238E27FC236}">
                    <a16:creationId xmlns:a16="http://schemas.microsoft.com/office/drawing/2014/main" id="{2E4CE38C-08B3-47E2-9D76-337722C6D0E2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2" name="object 13">
                <a:extLst>
                  <a:ext uri="{FF2B5EF4-FFF2-40B4-BE49-F238E27FC236}">
                    <a16:creationId xmlns:a16="http://schemas.microsoft.com/office/drawing/2014/main" id="{1A84ED58-73B0-4B4B-93E9-CDB23017246B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3" name="object 14">
                <a:extLst>
                  <a:ext uri="{FF2B5EF4-FFF2-40B4-BE49-F238E27FC236}">
                    <a16:creationId xmlns:a16="http://schemas.microsoft.com/office/drawing/2014/main" id="{3404E156-7761-4C26-9BD9-8492854A7298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15">
                <a:extLst>
                  <a:ext uri="{FF2B5EF4-FFF2-40B4-BE49-F238E27FC236}">
                    <a16:creationId xmlns:a16="http://schemas.microsoft.com/office/drawing/2014/main" id="{69146922-9C81-4103-9EB1-570F2CCBDCAF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5" name="object 16">
                <a:extLst>
                  <a:ext uri="{FF2B5EF4-FFF2-40B4-BE49-F238E27FC236}">
                    <a16:creationId xmlns:a16="http://schemas.microsoft.com/office/drawing/2014/main" id="{3A0770EC-9104-4668-91A7-DA372A050D93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6" name="object 17">
                <a:extLst>
                  <a:ext uri="{FF2B5EF4-FFF2-40B4-BE49-F238E27FC236}">
                    <a16:creationId xmlns:a16="http://schemas.microsoft.com/office/drawing/2014/main" id="{3F9F6673-5738-4963-9B00-FB2E7EBF2832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7" name="object 18">
                <a:extLst>
                  <a:ext uri="{FF2B5EF4-FFF2-40B4-BE49-F238E27FC236}">
                    <a16:creationId xmlns:a16="http://schemas.microsoft.com/office/drawing/2014/main" id="{0761E051-87D6-4F0E-8798-548A85413095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8" name="object 19">
                <a:extLst>
                  <a:ext uri="{FF2B5EF4-FFF2-40B4-BE49-F238E27FC236}">
                    <a16:creationId xmlns:a16="http://schemas.microsoft.com/office/drawing/2014/main" id="{E7084D1B-8A33-46E6-B9B9-5ECF3CE660B6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9" name="object 20">
                <a:extLst>
                  <a:ext uri="{FF2B5EF4-FFF2-40B4-BE49-F238E27FC236}">
                    <a16:creationId xmlns:a16="http://schemas.microsoft.com/office/drawing/2014/main" id="{D43633E6-0906-42C2-8590-ED5BE2E2F26E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60" name="object 21">
                <a:extLst>
                  <a:ext uri="{FF2B5EF4-FFF2-40B4-BE49-F238E27FC236}">
                    <a16:creationId xmlns:a16="http://schemas.microsoft.com/office/drawing/2014/main" id="{10790C0F-3542-4F68-92AC-9EF6C2E193AC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2">
                <a:extLst>
                  <a:ext uri="{FF2B5EF4-FFF2-40B4-BE49-F238E27FC236}">
                    <a16:creationId xmlns:a16="http://schemas.microsoft.com/office/drawing/2014/main" id="{084D4BEF-E13D-41B2-AE79-F1CC023F0C18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" name="object 23">
                <a:extLst>
                  <a:ext uri="{FF2B5EF4-FFF2-40B4-BE49-F238E27FC236}">
                    <a16:creationId xmlns:a16="http://schemas.microsoft.com/office/drawing/2014/main" id="{6DD7351D-8178-4F04-A442-4B2EB8AF4D63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3" name="object 24">
                <a:extLst>
                  <a:ext uri="{FF2B5EF4-FFF2-40B4-BE49-F238E27FC236}">
                    <a16:creationId xmlns:a16="http://schemas.microsoft.com/office/drawing/2014/main" id="{2B628345-A23C-457D-9DA6-D05388064739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4" name="object 25">
                <a:extLst>
                  <a:ext uri="{FF2B5EF4-FFF2-40B4-BE49-F238E27FC236}">
                    <a16:creationId xmlns:a16="http://schemas.microsoft.com/office/drawing/2014/main" id="{1B1BB6D5-2FDE-4944-9F09-7BAA0C0237CA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5" name="object 26">
                <a:extLst>
                  <a:ext uri="{FF2B5EF4-FFF2-40B4-BE49-F238E27FC236}">
                    <a16:creationId xmlns:a16="http://schemas.microsoft.com/office/drawing/2014/main" id="{E058B86F-A5D1-4FCD-8910-4ABA4751E6A1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6" name="object 27">
                <a:extLst>
                  <a:ext uri="{FF2B5EF4-FFF2-40B4-BE49-F238E27FC236}">
                    <a16:creationId xmlns:a16="http://schemas.microsoft.com/office/drawing/2014/main" id="{F7A9A888-9EC6-44D4-B100-997BA95EC022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7" name="object 28">
                <a:extLst>
                  <a:ext uri="{FF2B5EF4-FFF2-40B4-BE49-F238E27FC236}">
                    <a16:creationId xmlns:a16="http://schemas.microsoft.com/office/drawing/2014/main" id="{384F50F6-137D-4CB8-81AC-838104CC406A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8" name="object 29">
                <a:extLst>
                  <a:ext uri="{FF2B5EF4-FFF2-40B4-BE49-F238E27FC236}">
                    <a16:creationId xmlns:a16="http://schemas.microsoft.com/office/drawing/2014/main" id="{4A19B5D1-0922-441D-9B06-3463546C83E3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0">
                <a:extLst>
                  <a:ext uri="{FF2B5EF4-FFF2-40B4-BE49-F238E27FC236}">
                    <a16:creationId xmlns:a16="http://schemas.microsoft.com/office/drawing/2014/main" id="{082EBBD2-9559-471F-869F-F3573F6A194D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" name="object 31">
                <a:extLst>
                  <a:ext uri="{FF2B5EF4-FFF2-40B4-BE49-F238E27FC236}">
                    <a16:creationId xmlns:a16="http://schemas.microsoft.com/office/drawing/2014/main" id="{ADF69642-EF94-450A-A179-A3EFFCE50633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1" name="object 32">
                <a:extLst>
                  <a:ext uri="{FF2B5EF4-FFF2-40B4-BE49-F238E27FC236}">
                    <a16:creationId xmlns:a16="http://schemas.microsoft.com/office/drawing/2014/main" id="{DFE785F7-0C9A-4660-A656-78713C4332D1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2" name="object 33">
                <a:extLst>
                  <a:ext uri="{FF2B5EF4-FFF2-40B4-BE49-F238E27FC236}">
                    <a16:creationId xmlns:a16="http://schemas.microsoft.com/office/drawing/2014/main" id="{631726B1-7912-4DE4-B63B-DCFC6761AD41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2" name="object 34">
              <a:extLst>
                <a:ext uri="{FF2B5EF4-FFF2-40B4-BE49-F238E27FC236}">
                  <a16:creationId xmlns:a16="http://schemas.microsoft.com/office/drawing/2014/main" id="{CF873C71-5897-4E08-B4A3-5F82E0593255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3" name="Группа 42">
              <a:extLst>
                <a:ext uri="{FF2B5EF4-FFF2-40B4-BE49-F238E27FC236}">
                  <a16:creationId xmlns:a16="http://schemas.microsoft.com/office/drawing/2014/main" id="{42FF9177-3F2D-4727-8D29-9FFDFA9CC7CE}"/>
                </a:ext>
              </a:extLst>
            </p:cNvPr>
            <p:cNvGrpSpPr/>
            <p:nvPr/>
          </p:nvGrpSpPr>
          <p:grpSpPr>
            <a:xfrm>
              <a:off x="10116590" y="393231"/>
              <a:ext cx="1937477" cy="524712"/>
              <a:chOff x="5226394" y="4531003"/>
              <a:chExt cx="1937477" cy="524712"/>
            </a:xfrm>
          </p:grpSpPr>
          <p:sp>
            <p:nvSpPr>
              <p:cNvPr id="44" name="object 34">
                <a:extLst>
                  <a:ext uri="{FF2B5EF4-FFF2-40B4-BE49-F238E27FC236}">
                    <a16:creationId xmlns:a16="http://schemas.microsoft.com/office/drawing/2014/main" id="{4B7E0104-FA77-4F44-A658-663C66C8260A}"/>
                  </a:ext>
                </a:extLst>
              </p:cNvPr>
              <p:cNvSpPr txBox="1"/>
              <p:nvPr/>
            </p:nvSpPr>
            <p:spPr>
              <a:xfrm>
                <a:off x="6098399" y="4531003"/>
                <a:ext cx="1065472" cy="444352"/>
              </a:xfrm>
              <a:prstGeom prst="rect">
                <a:avLst/>
              </a:prstGeom>
            </p:spPr>
            <p:txBody>
              <a:bodyPr vert="horz" wrap="square" lIns="0" tIns="28575" rIns="0" bIns="0" rtlCol="0" anchor="ctr">
                <a:spAutoFit/>
              </a:bodyPr>
              <a:lstStyle/>
              <a:p>
                <a:pPr marL="12700" marR="5080">
                  <a:spcBef>
                    <a:spcPts val="225"/>
                  </a:spcBef>
                </a:pPr>
                <a:r>
                  <a:rPr lang="ru-RU" sz="900" dirty="0">
                    <a:solidFill>
                      <a:srgbClr val="1D1D1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Муниципальный район </a:t>
                </a:r>
                <a:r>
                  <a:rPr lang="ru-RU" sz="900" dirty="0" err="1">
                    <a:solidFill>
                      <a:srgbClr val="1D1D1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Похвистневский</a:t>
                </a:r>
                <a:endParaRPr lang="ru-RU" sz="9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Прямоугольник 44">
                <a:extLst>
                  <a:ext uri="{FF2B5EF4-FFF2-40B4-BE49-F238E27FC236}">
                    <a16:creationId xmlns:a16="http://schemas.microsoft.com/office/drawing/2014/main" id="{792CEA78-A37C-4BCC-A196-CC0125D70118}"/>
                  </a:ext>
                </a:extLst>
              </p:cNvPr>
              <p:cNvSpPr/>
              <p:nvPr/>
            </p:nvSpPr>
            <p:spPr>
              <a:xfrm>
                <a:off x="5226394" y="4599182"/>
                <a:ext cx="507076" cy="4565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900" i="1" dirty="0"/>
              </a:p>
            </p:txBody>
          </p:sp>
        </p:grpSp>
      </p:grpSp>
      <p:pic>
        <p:nvPicPr>
          <p:cNvPr id="74" name="Рисунок 73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845" y="300801"/>
            <a:ext cx="544069" cy="765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10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19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ject 38">
            <a:extLst>
              <a:ext uri="{FF2B5EF4-FFF2-40B4-BE49-F238E27FC236}">
                <a16:creationId xmlns:a16="http://schemas.microsoft.com/office/drawing/2014/main" id="{2D5C8AA4-6317-9FF0-13F4-1216E5E23BA3}"/>
              </a:ext>
            </a:extLst>
          </p:cNvPr>
          <p:cNvSpPr txBox="1">
            <a:spLocks/>
          </p:cNvSpPr>
          <p:nvPr/>
        </p:nvSpPr>
        <p:spPr>
          <a:xfrm>
            <a:off x="318975" y="233411"/>
            <a:ext cx="8748825" cy="654025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00000"/>
              </a:lnSpc>
              <a:spcBef>
                <a:spcPts val="780"/>
              </a:spcBef>
            </a:pPr>
            <a:r>
              <a:rPr lang="ru-RU" sz="1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АРХИТЕКТУРА И ГРАДОСТРОИТЕЛЬСТВО.</a:t>
            </a:r>
            <a:br>
              <a:rPr lang="ru-RU" sz="1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ФУНКЦИОНАЛЬНОЕ ЗОНИРОВАНИЕ ТЕРРИТОРИИ</a:t>
            </a:r>
            <a:endParaRPr lang="ru-RU" sz="1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9952AA40-A42D-4423-BD2E-A26F905518D6}"/>
              </a:ext>
            </a:extLst>
          </p:cNvPr>
          <p:cNvGrpSpPr/>
          <p:nvPr/>
        </p:nvGrpSpPr>
        <p:grpSpPr>
          <a:xfrm>
            <a:off x="7528468" y="349323"/>
            <a:ext cx="4525599" cy="614953"/>
            <a:chOff x="7528468" y="349323"/>
            <a:chExt cx="4525599" cy="614953"/>
          </a:xfrm>
        </p:grpSpPr>
        <p:grpSp>
          <p:nvGrpSpPr>
            <p:cNvPr id="41" name="object 6">
              <a:extLst>
                <a:ext uri="{FF2B5EF4-FFF2-40B4-BE49-F238E27FC236}">
                  <a16:creationId xmlns:a16="http://schemas.microsoft.com/office/drawing/2014/main" id="{4699A496-66A7-4AE0-8C9E-A1A168FD389A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6" name="object 7">
                <a:extLst>
                  <a:ext uri="{FF2B5EF4-FFF2-40B4-BE49-F238E27FC236}">
                    <a16:creationId xmlns:a16="http://schemas.microsoft.com/office/drawing/2014/main" id="{9D252118-5DF0-4A7D-9661-A9E98248E68A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7" name="object 8">
                <a:extLst>
                  <a:ext uri="{FF2B5EF4-FFF2-40B4-BE49-F238E27FC236}">
                    <a16:creationId xmlns:a16="http://schemas.microsoft.com/office/drawing/2014/main" id="{00B510AD-A15B-4AF5-B459-6D56F9D54858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8" name="object 9">
                <a:extLst>
                  <a:ext uri="{FF2B5EF4-FFF2-40B4-BE49-F238E27FC236}">
                    <a16:creationId xmlns:a16="http://schemas.microsoft.com/office/drawing/2014/main" id="{20EC0CEE-97A4-4714-AD42-972832A5A2D3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0">
                <a:extLst>
                  <a:ext uri="{FF2B5EF4-FFF2-40B4-BE49-F238E27FC236}">
                    <a16:creationId xmlns:a16="http://schemas.microsoft.com/office/drawing/2014/main" id="{61A472EE-37E7-4CFA-A12E-CF2DC3F30C14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11">
                <a:extLst>
                  <a:ext uri="{FF2B5EF4-FFF2-40B4-BE49-F238E27FC236}">
                    <a16:creationId xmlns:a16="http://schemas.microsoft.com/office/drawing/2014/main" id="{FEBFA9DE-8AE7-48B8-BFE4-14F200743E35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1" name="object 12">
                <a:extLst>
                  <a:ext uri="{FF2B5EF4-FFF2-40B4-BE49-F238E27FC236}">
                    <a16:creationId xmlns:a16="http://schemas.microsoft.com/office/drawing/2014/main" id="{B1C0B20B-F45E-4C04-B127-623D4857E7EB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2" name="object 13">
                <a:extLst>
                  <a:ext uri="{FF2B5EF4-FFF2-40B4-BE49-F238E27FC236}">
                    <a16:creationId xmlns:a16="http://schemas.microsoft.com/office/drawing/2014/main" id="{06F074EB-82A1-4F5E-85B4-71982C3C55B3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3" name="object 14">
                <a:extLst>
                  <a:ext uri="{FF2B5EF4-FFF2-40B4-BE49-F238E27FC236}">
                    <a16:creationId xmlns:a16="http://schemas.microsoft.com/office/drawing/2014/main" id="{D6567059-EE7B-4DA5-9245-D7B667DEF2AF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15">
                <a:extLst>
                  <a:ext uri="{FF2B5EF4-FFF2-40B4-BE49-F238E27FC236}">
                    <a16:creationId xmlns:a16="http://schemas.microsoft.com/office/drawing/2014/main" id="{C2EC20BB-69A2-4C45-A20C-CB8EFFF8872D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5" name="object 16">
                <a:extLst>
                  <a:ext uri="{FF2B5EF4-FFF2-40B4-BE49-F238E27FC236}">
                    <a16:creationId xmlns:a16="http://schemas.microsoft.com/office/drawing/2014/main" id="{E2FC16EB-37C1-44A9-A782-389A681180A8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6" name="object 17">
                <a:extLst>
                  <a:ext uri="{FF2B5EF4-FFF2-40B4-BE49-F238E27FC236}">
                    <a16:creationId xmlns:a16="http://schemas.microsoft.com/office/drawing/2014/main" id="{35DC759E-2FA9-4312-BAFD-A7D244DFE269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7" name="object 18">
                <a:extLst>
                  <a:ext uri="{FF2B5EF4-FFF2-40B4-BE49-F238E27FC236}">
                    <a16:creationId xmlns:a16="http://schemas.microsoft.com/office/drawing/2014/main" id="{93B9D8D4-294E-4835-989F-FBA3EA3D18A2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8" name="object 19">
                <a:extLst>
                  <a:ext uri="{FF2B5EF4-FFF2-40B4-BE49-F238E27FC236}">
                    <a16:creationId xmlns:a16="http://schemas.microsoft.com/office/drawing/2014/main" id="{A1106E08-B61C-49DC-BBF8-46F4DB602D12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9" name="object 20">
                <a:extLst>
                  <a:ext uri="{FF2B5EF4-FFF2-40B4-BE49-F238E27FC236}">
                    <a16:creationId xmlns:a16="http://schemas.microsoft.com/office/drawing/2014/main" id="{7A95D4E6-25F9-4B80-9957-0136C21BFFDB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60" name="object 21">
                <a:extLst>
                  <a:ext uri="{FF2B5EF4-FFF2-40B4-BE49-F238E27FC236}">
                    <a16:creationId xmlns:a16="http://schemas.microsoft.com/office/drawing/2014/main" id="{DE5C5A28-0209-4E00-8DC6-A3EC2F21FDEB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2">
                <a:extLst>
                  <a:ext uri="{FF2B5EF4-FFF2-40B4-BE49-F238E27FC236}">
                    <a16:creationId xmlns:a16="http://schemas.microsoft.com/office/drawing/2014/main" id="{122A8D50-2667-4217-8A63-B637CEF77645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" name="object 23">
                <a:extLst>
                  <a:ext uri="{FF2B5EF4-FFF2-40B4-BE49-F238E27FC236}">
                    <a16:creationId xmlns:a16="http://schemas.microsoft.com/office/drawing/2014/main" id="{28E0EF0D-9AD2-4D69-BA7F-8FD18127A482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3" name="object 24">
                <a:extLst>
                  <a:ext uri="{FF2B5EF4-FFF2-40B4-BE49-F238E27FC236}">
                    <a16:creationId xmlns:a16="http://schemas.microsoft.com/office/drawing/2014/main" id="{FF4380B4-9549-48C5-8C3C-505AB99B0FDD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4" name="object 25">
                <a:extLst>
                  <a:ext uri="{FF2B5EF4-FFF2-40B4-BE49-F238E27FC236}">
                    <a16:creationId xmlns:a16="http://schemas.microsoft.com/office/drawing/2014/main" id="{7FE2A41B-E7B9-48D5-B0ED-FCE2E756F7C7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5" name="object 26">
                <a:extLst>
                  <a:ext uri="{FF2B5EF4-FFF2-40B4-BE49-F238E27FC236}">
                    <a16:creationId xmlns:a16="http://schemas.microsoft.com/office/drawing/2014/main" id="{08397339-5D6E-4418-B99B-DE6E0F1BDEA6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6" name="object 27">
                <a:extLst>
                  <a:ext uri="{FF2B5EF4-FFF2-40B4-BE49-F238E27FC236}">
                    <a16:creationId xmlns:a16="http://schemas.microsoft.com/office/drawing/2014/main" id="{FA68A827-A7DA-4362-8AD6-C91AC5F6A62D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7" name="object 28">
                <a:extLst>
                  <a:ext uri="{FF2B5EF4-FFF2-40B4-BE49-F238E27FC236}">
                    <a16:creationId xmlns:a16="http://schemas.microsoft.com/office/drawing/2014/main" id="{EF8A4821-C5F4-4722-A6DF-957C60934594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8" name="object 29">
                <a:extLst>
                  <a:ext uri="{FF2B5EF4-FFF2-40B4-BE49-F238E27FC236}">
                    <a16:creationId xmlns:a16="http://schemas.microsoft.com/office/drawing/2014/main" id="{15F8CE03-4708-407F-8357-E68F658F718B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0">
                <a:extLst>
                  <a:ext uri="{FF2B5EF4-FFF2-40B4-BE49-F238E27FC236}">
                    <a16:creationId xmlns:a16="http://schemas.microsoft.com/office/drawing/2014/main" id="{414AAA0D-1D04-4C9F-8635-9A98CCA4E70D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" name="object 31">
                <a:extLst>
                  <a:ext uri="{FF2B5EF4-FFF2-40B4-BE49-F238E27FC236}">
                    <a16:creationId xmlns:a16="http://schemas.microsoft.com/office/drawing/2014/main" id="{F1F55D12-AAF5-42DB-B6D4-5DFF6CC0E1A6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1" name="object 32">
                <a:extLst>
                  <a:ext uri="{FF2B5EF4-FFF2-40B4-BE49-F238E27FC236}">
                    <a16:creationId xmlns:a16="http://schemas.microsoft.com/office/drawing/2014/main" id="{7DD50DC3-2E2D-4375-A6D7-D5008C59101A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2" name="object 33">
                <a:extLst>
                  <a:ext uri="{FF2B5EF4-FFF2-40B4-BE49-F238E27FC236}">
                    <a16:creationId xmlns:a16="http://schemas.microsoft.com/office/drawing/2014/main" id="{734ABEEF-7300-4686-8843-643D1046E967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2" name="object 34">
              <a:extLst>
                <a:ext uri="{FF2B5EF4-FFF2-40B4-BE49-F238E27FC236}">
                  <a16:creationId xmlns:a16="http://schemas.microsoft.com/office/drawing/2014/main" id="{733794C9-C249-46EE-8190-965A2E1FEA79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3" name="Группа 42">
              <a:extLst>
                <a:ext uri="{FF2B5EF4-FFF2-40B4-BE49-F238E27FC236}">
                  <a16:creationId xmlns:a16="http://schemas.microsoft.com/office/drawing/2014/main" id="{7CDA5220-A7BF-47C0-BA85-D8B5DC61C882}"/>
                </a:ext>
              </a:extLst>
            </p:cNvPr>
            <p:cNvGrpSpPr/>
            <p:nvPr/>
          </p:nvGrpSpPr>
          <p:grpSpPr>
            <a:xfrm>
              <a:off x="10319229" y="393231"/>
              <a:ext cx="1734838" cy="571045"/>
              <a:chOff x="5429033" y="4531003"/>
              <a:chExt cx="1734838" cy="571045"/>
            </a:xfrm>
          </p:grpSpPr>
          <p:sp>
            <p:nvSpPr>
              <p:cNvPr id="44" name="object 34">
                <a:extLst>
                  <a:ext uri="{FF2B5EF4-FFF2-40B4-BE49-F238E27FC236}">
                    <a16:creationId xmlns:a16="http://schemas.microsoft.com/office/drawing/2014/main" id="{564B6DD0-FDD6-471A-8067-576C1D1476C7}"/>
                  </a:ext>
                </a:extLst>
              </p:cNvPr>
              <p:cNvSpPr txBox="1"/>
              <p:nvPr/>
            </p:nvSpPr>
            <p:spPr>
              <a:xfrm>
                <a:off x="6098399" y="4531003"/>
                <a:ext cx="1065472" cy="444352"/>
              </a:xfrm>
              <a:prstGeom prst="rect">
                <a:avLst/>
              </a:prstGeom>
            </p:spPr>
            <p:txBody>
              <a:bodyPr vert="horz" wrap="square" lIns="0" tIns="28575" rIns="0" bIns="0" rtlCol="0" anchor="ctr">
                <a:spAutoFit/>
              </a:bodyPr>
              <a:lstStyle/>
              <a:p>
                <a:pPr marL="12700" marR="5080">
                  <a:spcBef>
                    <a:spcPts val="225"/>
                  </a:spcBef>
                </a:pPr>
                <a:r>
                  <a:rPr lang="ru-RU" sz="900" dirty="0">
                    <a:solidFill>
                      <a:srgbClr val="1D1D1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Муниципальный район </a:t>
                </a:r>
                <a:r>
                  <a:rPr lang="ru-RU" sz="900" dirty="0" err="1">
                    <a:solidFill>
                      <a:srgbClr val="1D1D1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Похвистневский</a:t>
                </a:r>
                <a:endParaRPr lang="ru-RU" sz="9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Прямоугольник 44">
                <a:extLst>
                  <a:ext uri="{FF2B5EF4-FFF2-40B4-BE49-F238E27FC236}">
                    <a16:creationId xmlns:a16="http://schemas.microsoft.com/office/drawing/2014/main" id="{9BE78304-8C8D-4D77-8870-BE78F49C7610}"/>
                  </a:ext>
                </a:extLst>
              </p:cNvPr>
              <p:cNvSpPr/>
              <p:nvPr/>
            </p:nvSpPr>
            <p:spPr>
              <a:xfrm>
                <a:off x="5429033" y="4536247"/>
                <a:ext cx="437439" cy="565801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900" i="1" dirty="0"/>
              </a:p>
            </p:txBody>
          </p:sp>
        </p:grpSp>
      </p:grpSp>
      <p:pic>
        <p:nvPicPr>
          <p:cNvPr id="2050" name="Picture 2" descr="https://static.tildacdn.com/tild3532-6332-4564-b134-366562626166/--3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66" y="1408062"/>
            <a:ext cx="4905632" cy="458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76101" y="1734965"/>
            <a:ext cx="483845" cy="56271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881512" y="1276031"/>
            <a:ext cx="57613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Муниципальный район </a:t>
            </a:r>
            <a:r>
              <a:rPr lang="ru-RU" altLang="ru-RU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Похвистневский</a:t>
            </a:r>
            <a:r>
              <a:rPr lang="ru-RU" alt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 2030 году:</a:t>
            </a:r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876213" y="1693154"/>
            <a:ext cx="60130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Преобладание естественного прироста 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населения </a:t>
            </a:r>
            <a:r>
              <a:rPr lang="ru-RU" alt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над 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естественной убылью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231594" y="2380693"/>
            <a:ext cx="644619" cy="5616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876103" y="2313179"/>
            <a:ext cx="60130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Вхождение в тройку лучших 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рейтинге </a:t>
            </a:r>
            <a:r>
              <a:rPr lang="ru-RU" alt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муниципалитетов 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 </a:t>
            </a:r>
            <a:r>
              <a:rPr lang="ru-RU" alt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основным экономическим параметрам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225876" y="3091264"/>
            <a:ext cx="650227" cy="576000"/>
          </a:xfrm>
          <a:prstGeom prst="rect">
            <a:avLst/>
          </a:prstGeom>
        </p:spPr>
      </p:pic>
      <p:sp>
        <p:nvSpPr>
          <p:cNvPr id="74" name="Прямоугольник 73"/>
          <p:cNvSpPr/>
          <p:nvPr/>
        </p:nvSpPr>
        <p:spPr>
          <a:xfrm>
            <a:off x="5876103" y="2945561"/>
            <a:ext cx="60130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Доля мясомолочной продукции района будет занимать до 10% рынка Самарской области, экспорт данной продукции в другие регионы составит не менее 40%.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274989" y="3899891"/>
            <a:ext cx="552000" cy="576000"/>
          </a:xfrm>
          <a:prstGeom prst="rect">
            <a:avLst/>
          </a:prstGeom>
        </p:spPr>
      </p:pic>
      <p:sp>
        <p:nvSpPr>
          <p:cNvPr id="75" name="Прямоугольник 74"/>
          <p:cNvSpPr/>
          <p:nvPr/>
        </p:nvSpPr>
        <p:spPr>
          <a:xfrm>
            <a:off x="5876103" y="3864725"/>
            <a:ext cx="60130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Увеличение протяженности дорог с твердым покрытием на 100 км для комфортного проживания на селе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312790" y="4606435"/>
            <a:ext cx="563313" cy="57600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5876213" y="4565771"/>
            <a:ext cx="63157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красивой, удобной, качественной, </a:t>
            </a:r>
            <a:r>
              <a:rPr lang="ru-RU" alt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безопасной,  благоустроенной и современной 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среды </a:t>
            </a:r>
            <a:r>
              <a:rPr lang="ru-RU" alt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проживания</a:t>
            </a:r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293300" y="5262835"/>
            <a:ext cx="582803" cy="576000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5826989" y="5242104"/>
            <a:ext cx="62857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 станет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популярным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этногастрономическим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оздорови-тельным маршрутом (5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тысяч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туристов в год, всесезонно)</a:t>
            </a:r>
            <a:endParaRPr lang="ru-RU" dirty="0"/>
          </a:p>
        </p:txBody>
      </p:sp>
      <p:pic>
        <p:nvPicPr>
          <p:cNvPr id="76" name="Рисунок 75"/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913" y="323967"/>
            <a:ext cx="544069" cy="765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403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8">
            <a:extLst>
              <a:ext uri="{FF2B5EF4-FFF2-40B4-BE49-F238E27FC236}">
                <a16:creationId xmlns:a16="http://schemas.microsoft.com/office/drawing/2014/main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318975" y="149574"/>
            <a:ext cx="8748825" cy="944810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400"/>
              </a:lnSpc>
              <a:spcBef>
                <a:spcPts val="780"/>
              </a:spcBef>
            </a:pP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ОСОБЕННОСТИ ГЕОГРАФИЧЕСКОГО ПОЛОЖЕНИЯ ТЕРРИТОРИИ</a:t>
            </a:r>
            <a:endParaRPr lang="ru-RU" sz="2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94683" y="6444981"/>
            <a:ext cx="159384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2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B11CAB01-4582-424E-9F38-7A47960980BE}"/>
              </a:ext>
            </a:extLst>
          </p:cNvPr>
          <p:cNvGrpSpPr/>
          <p:nvPr/>
        </p:nvGrpSpPr>
        <p:grpSpPr>
          <a:xfrm>
            <a:off x="7528468" y="349323"/>
            <a:ext cx="4525599" cy="496678"/>
            <a:chOff x="7528468" y="349323"/>
            <a:chExt cx="4525599" cy="496678"/>
          </a:xfrm>
        </p:grpSpPr>
        <p:grpSp>
          <p:nvGrpSpPr>
            <p:cNvPr id="6" name="object 6">
              <a:extLst>
                <a:ext uri="{FF2B5EF4-FFF2-40B4-BE49-F238E27FC236}">
                  <a16:creationId xmlns:a16="http://schemas.microsoft.com/office/drawing/2014/main" id="{B988F059-8BD2-375F-2910-546C34543697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7" name="object 7">
                <a:extLst>
                  <a:ext uri="{FF2B5EF4-FFF2-40B4-BE49-F238E27FC236}">
                    <a16:creationId xmlns:a16="http://schemas.microsoft.com/office/drawing/2014/main" id="{1ABC88BF-7FFF-7CEC-ED4F-8D01A96F42C8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8" name="object 8">
                <a:extLst>
                  <a:ext uri="{FF2B5EF4-FFF2-40B4-BE49-F238E27FC236}">
                    <a16:creationId xmlns:a16="http://schemas.microsoft.com/office/drawing/2014/main" id="{D72BEB1E-0FF4-B3CE-12D6-B5F405F0FBB7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9" name="object 9">
                <a:extLst>
                  <a:ext uri="{FF2B5EF4-FFF2-40B4-BE49-F238E27FC236}">
                    <a16:creationId xmlns:a16="http://schemas.microsoft.com/office/drawing/2014/main" id="{333B1CE9-638E-3C06-2B20-20D32F06DC10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" name="object 10">
                <a:extLst>
                  <a:ext uri="{FF2B5EF4-FFF2-40B4-BE49-F238E27FC236}">
                    <a16:creationId xmlns:a16="http://schemas.microsoft.com/office/drawing/2014/main" id="{6B8B3425-04B3-EAD2-EA0F-FA1597AC6442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" name="object 11">
                <a:extLst>
                  <a:ext uri="{FF2B5EF4-FFF2-40B4-BE49-F238E27FC236}">
                    <a16:creationId xmlns:a16="http://schemas.microsoft.com/office/drawing/2014/main" id="{294B80E9-70F1-01AD-1EC3-6E99F60A5C02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2" name="object 12">
                <a:extLst>
                  <a:ext uri="{FF2B5EF4-FFF2-40B4-BE49-F238E27FC236}">
                    <a16:creationId xmlns:a16="http://schemas.microsoft.com/office/drawing/2014/main" id="{2AAA3D3D-AB6B-039D-593C-CE836BD00F9E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13" name="object 13">
                <a:extLst>
                  <a:ext uri="{FF2B5EF4-FFF2-40B4-BE49-F238E27FC236}">
                    <a16:creationId xmlns:a16="http://schemas.microsoft.com/office/drawing/2014/main" id="{8592841A-EC18-7464-4393-738EFE00FC27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14" name="object 14">
                <a:extLst>
                  <a:ext uri="{FF2B5EF4-FFF2-40B4-BE49-F238E27FC236}">
                    <a16:creationId xmlns:a16="http://schemas.microsoft.com/office/drawing/2014/main" id="{0CB28A25-9A83-2CA8-C181-86C5C5B281DD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" name="object 15">
                <a:extLst>
                  <a:ext uri="{FF2B5EF4-FFF2-40B4-BE49-F238E27FC236}">
                    <a16:creationId xmlns:a16="http://schemas.microsoft.com/office/drawing/2014/main" id="{79CA1CE2-3F71-B04E-E4A3-347ECE78D7C4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6" name="object 16">
                <a:extLst>
                  <a:ext uri="{FF2B5EF4-FFF2-40B4-BE49-F238E27FC236}">
                    <a16:creationId xmlns:a16="http://schemas.microsoft.com/office/drawing/2014/main" id="{10C9F72C-2653-BDEF-8D7A-96BE1AC1DF2D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17" name="object 17">
                <a:extLst>
                  <a:ext uri="{FF2B5EF4-FFF2-40B4-BE49-F238E27FC236}">
                    <a16:creationId xmlns:a16="http://schemas.microsoft.com/office/drawing/2014/main" id="{A84094D4-2490-FE38-745B-A941A2F3CACD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18" name="object 18">
                <a:extLst>
                  <a:ext uri="{FF2B5EF4-FFF2-40B4-BE49-F238E27FC236}">
                    <a16:creationId xmlns:a16="http://schemas.microsoft.com/office/drawing/2014/main" id="{D28EB228-BB9F-6664-4FE3-4AFA63D576C5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19" name="object 19">
                <a:extLst>
                  <a:ext uri="{FF2B5EF4-FFF2-40B4-BE49-F238E27FC236}">
                    <a16:creationId xmlns:a16="http://schemas.microsoft.com/office/drawing/2014/main" id="{292183E0-FFB6-F24F-B91B-74EFA0F9ADA4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20" name="object 20">
                <a:extLst>
                  <a:ext uri="{FF2B5EF4-FFF2-40B4-BE49-F238E27FC236}">
                    <a16:creationId xmlns:a16="http://schemas.microsoft.com/office/drawing/2014/main" id="{030461B9-C591-AAAE-BC83-4EE747135E55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21" name="object 21">
                <a:extLst>
                  <a:ext uri="{FF2B5EF4-FFF2-40B4-BE49-F238E27FC236}">
                    <a16:creationId xmlns:a16="http://schemas.microsoft.com/office/drawing/2014/main" id="{19EC7105-A4FA-37B8-AB6B-6CBB258D74BC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2" name="object 22">
                <a:extLst>
                  <a:ext uri="{FF2B5EF4-FFF2-40B4-BE49-F238E27FC236}">
                    <a16:creationId xmlns:a16="http://schemas.microsoft.com/office/drawing/2014/main" id="{F7B027E5-882D-62AB-E0F4-22E868153C22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" name="object 23">
                <a:extLst>
                  <a:ext uri="{FF2B5EF4-FFF2-40B4-BE49-F238E27FC236}">
                    <a16:creationId xmlns:a16="http://schemas.microsoft.com/office/drawing/2014/main" id="{0633CBAF-8416-4D1C-A68D-4991C802BD6A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24" name="object 24">
                <a:extLst>
                  <a:ext uri="{FF2B5EF4-FFF2-40B4-BE49-F238E27FC236}">
                    <a16:creationId xmlns:a16="http://schemas.microsoft.com/office/drawing/2014/main" id="{D8CDA463-0AD9-0F43-FEAA-F9261DAF5EB0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25" name="object 25">
                <a:extLst>
                  <a:ext uri="{FF2B5EF4-FFF2-40B4-BE49-F238E27FC236}">
                    <a16:creationId xmlns:a16="http://schemas.microsoft.com/office/drawing/2014/main" id="{EABFBE0D-E4C7-1408-20A8-ED3B9F02DBBD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26" name="object 26">
                <a:extLst>
                  <a:ext uri="{FF2B5EF4-FFF2-40B4-BE49-F238E27FC236}">
                    <a16:creationId xmlns:a16="http://schemas.microsoft.com/office/drawing/2014/main" id="{1B9BE5FD-4B6D-A48E-F529-3801F7F4B776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27" name="object 27">
                <a:extLst>
                  <a:ext uri="{FF2B5EF4-FFF2-40B4-BE49-F238E27FC236}">
                    <a16:creationId xmlns:a16="http://schemas.microsoft.com/office/drawing/2014/main" id="{90878C5D-452D-B7DB-0449-466D24F2600D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28" name="object 28">
                <a:extLst>
                  <a:ext uri="{FF2B5EF4-FFF2-40B4-BE49-F238E27FC236}">
                    <a16:creationId xmlns:a16="http://schemas.microsoft.com/office/drawing/2014/main" id="{F44FA83C-F31A-7E12-F0C1-2E4933325B54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29" name="object 29">
                <a:extLst>
                  <a:ext uri="{FF2B5EF4-FFF2-40B4-BE49-F238E27FC236}">
                    <a16:creationId xmlns:a16="http://schemas.microsoft.com/office/drawing/2014/main" id="{B31F776D-97E4-65F1-D1BE-444F19D47662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0" name="object 30">
                <a:extLst>
                  <a:ext uri="{FF2B5EF4-FFF2-40B4-BE49-F238E27FC236}">
                    <a16:creationId xmlns:a16="http://schemas.microsoft.com/office/drawing/2014/main" id="{F8A2D03C-3028-CE18-F842-515CB3722552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1" name="object 31">
                <a:extLst>
                  <a:ext uri="{FF2B5EF4-FFF2-40B4-BE49-F238E27FC236}">
                    <a16:creationId xmlns:a16="http://schemas.microsoft.com/office/drawing/2014/main" id="{F27559D2-09E0-764D-383B-AD32B1A3A776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32" name="object 32">
                <a:extLst>
                  <a:ext uri="{FF2B5EF4-FFF2-40B4-BE49-F238E27FC236}">
                    <a16:creationId xmlns:a16="http://schemas.microsoft.com/office/drawing/2014/main" id="{4AE7C3F8-7488-1AB2-AC8E-F249C8974F39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33" name="object 33">
                <a:extLst>
                  <a:ext uri="{FF2B5EF4-FFF2-40B4-BE49-F238E27FC236}">
                    <a16:creationId xmlns:a16="http://schemas.microsoft.com/office/drawing/2014/main" id="{456E3EDE-BBD5-F475-A06C-00326E65C947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34" name="object 34">
              <a:extLst>
                <a:ext uri="{FF2B5EF4-FFF2-40B4-BE49-F238E27FC236}">
                  <a16:creationId xmlns:a16="http://schemas.microsoft.com/office/drawing/2014/main" id="{32AF0A4B-7DB7-D203-12EA-99EE987302B3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5" name="Группа 44">
              <a:extLst>
                <a:ext uri="{FF2B5EF4-FFF2-40B4-BE49-F238E27FC236}">
                  <a16:creationId xmlns:a16="http://schemas.microsoft.com/office/drawing/2014/main" id="{63407AF0-0393-4655-B8BD-36215DC50671}"/>
                </a:ext>
              </a:extLst>
            </p:cNvPr>
            <p:cNvGrpSpPr/>
            <p:nvPr/>
          </p:nvGrpSpPr>
          <p:grpSpPr>
            <a:xfrm>
              <a:off x="9957178" y="349323"/>
              <a:ext cx="2096889" cy="488260"/>
              <a:chOff x="5066982" y="4487095"/>
              <a:chExt cx="2096889" cy="488260"/>
            </a:xfrm>
          </p:grpSpPr>
          <p:sp>
            <p:nvSpPr>
              <p:cNvPr id="41" name="object 34">
                <a:extLst>
                  <a:ext uri="{FF2B5EF4-FFF2-40B4-BE49-F238E27FC236}">
                    <a16:creationId xmlns:a16="http://schemas.microsoft.com/office/drawing/2014/main" id="{2BFDAEB4-E2EC-4884-80C6-EDBD9EA120FA}"/>
                  </a:ext>
                </a:extLst>
              </p:cNvPr>
              <p:cNvSpPr txBox="1"/>
              <p:nvPr/>
            </p:nvSpPr>
            <p:spPr>
              <a:xfrm>
                <a:off x="6098399" y="4531003"/>
                <a:ext cx="1065472" cy="444352"/>
              </a:xfrm>
              <a:prstGeom prst="rect">
                <a:avLst/>
              </a:prstGeom>
            </p:spPr>
            <p:txBody>
              <a:bodyPr vert="horz" wrap="square" lIns="0" tIns="28575" rIns="0" bIns="0" rtlCol="0" anchor="ctr">
                <a:spAutoFit/>
              </a:bodyPr>
              <a:lstStyle/>
              <a:p>
                <a:pPr marL="12700" marR="5080">
                  <a:spcBef>
                    <a:spcPts val="225"/>
                  </a:spcBef>
                </a:pPr>
                <a:r>
                  <a:rPr lang="ru-RU" sz="900" dirty="0">
                    <a:solidFill>
                      <a:srgbClr val="1D1D1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Муниципальный район </a:t>
                </a:r>
                <a:r>
                  <a:rPr lang="ru-RU" sz="900" dirty="0" err="1">
                    <a:solidFill>
                      <a:srgbClr val="1D1D1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Похвистневский</a:t>
                </a:r>
                <a:endParaRPr lang="ru-RU" sz="9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" name="Прямоугольник 41">
                <a:extLst>
                  <a:ext uri="{FF2B5EF4-FFF2-40B4-BE49-F238E27FC236}">
                    <a16:creationId xmlns:a16="http://schemas.microsoft.com/office/drawing/2014/main" id="{1DD3E86C-6D2D-4055-AB57-130B0C84F702}"/>
                  </a:ext>
                </a:extLst>
              </p:cNvPr>
              <p:cNvSpPr/>
              <p:nvPr/>
            </p:nvSpPr>
            <p:spPr>
              <a:xfrm>
                <a:off x="5066982" y="4487095"/>
                <a:ext cx="362052" cy="38146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900" i="1" dirty="0"/>
              </a:p>
            </p:txBody>
          </p:sp>
        </p:grpSp>
      </p:grpSp>
      <p:sp>
        <p:nvSpPr>
          <p:cNvPr id="48" name="Прямоугольник 47"/>
          <p:cNvSpPr/>
          <p:nvPr/>
        </p:nvSpPr>
        <p:spPr>
          <a:xfrm>
            <a:off x="4995948" y="1334290"/>
            <a:ext cx="675155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Похвистневский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муниципальный район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образован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Постановлением Президиума ВЦИК СССР от 06.12.1929 г. Расположен в лесостепной зоне на северо-востоке Самарской области (рис.1), на расстоянии 159 км от областного центра г. Самара, граничит с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Бугурусланским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районом Оренбургской области,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Кинель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Черкасским,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Исаклинским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Сергиевским и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Камышлинским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районами, центр – </a:t>
            </a:r>
            <a:r>
              <a:rPr lang="ru-RU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г.Похвистнево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dirty="0"/>
          </a:p>
        </p:txBody>
      </p:sp>
      <p:sp>
        <p:nvSpPr>
          <p:cNvPr id="49" name="Прямоугольник 48"/>
          <p:cNvSpPr/>
          <p:nvPr/>
        </p:nvSpPr>
        <p:spPr>
          <a:xfrm>
            <a:off x="5062451" y="3732415"/>
            <a:ext cx="68995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Территория района – 211 тыс. га, в том числе сельхозугодий- 139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тыс.га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пашни – 103,5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тыс.га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Земельная площадь района, занятая под лесами и кустарниками, составляет 53,6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тыс.га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ru-RU" dirty="0"/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75" y="1538890"/>
            <a:ext cx="4319527" cy="4840849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585" y="246185"/>
            <a:ext cx="577765" cy="81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605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20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ject 38">
            <a:extLst>
              <a:ext uri="{FF2B5EF4-FFF2-40B4-BE49-F238E27FC236}">
                <a16:creationId xmlns:a16="http://schemas.microsoft.com/office/drawing/2014/main" id="{9EF2EFBF-BCD6-149E-54DE-37017D1359E0}"/>
              </a:ext>
            </a:extLst>
          </p:cNvPr>
          <p:cNvSpPr txBox="1">
            <a:spLocks/>
          </p:cNvSpPr>
          <p:nvPr/>
        </p:nvSpPr>
        <p:spPr>
          <a:xfrm>
            <a:off x="318975" y="149574"/>
            <a:ext cx="8748825" cy="944810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400"/>
              </a:lnSpc>
              <a:spcBef>
                <a:spcPts val="780"/>
              </a:spcBef>
            </a:pP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ПЕРСПЕКТИВНЫЕ СТРАТЕГИЧЕСКИЕ ИНВЕСТИЦИОННЫЕ ПРОЕКТЫ</a:t>
            </a:r>
            <a:endParaRPr lang="ru-RU" sz="2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9EEA2593-3DCE-4E81-AAC3-0D77986231F5}"/>
              </a:ext>
            </a:extLst>
          </p:cNvPr>
          <p:cNvGrpSpPr/>
          <p:nvPr/>
        </p:nvGrpSpPr>
        <p:grpSpPr>
          <a:xfrm>
            <a:off x="7528468" y="349323"/>
            <a:ext cx="4525599" cy="609640"/>
            <a:chOff x="7528468" y="349323"/>
            <a:chExt cx="4525599" cy="609640"/>
          </a:xfrm>
        </p:grpSpPr>
        <p:grpSp>
          <p:nvGrpSpPr>
            <p:cNvPr id="41" name="object 6">
              <a:extLst>
                <a:ext uri="{FF2B5EF4-FFF2-40B4-BE49-F238E27FC236}">
                  <a16:creationId xmlns:a16="http://schemas.microsoft.com/office/drawing/2014/main" id="{087CC345-CE73-4C28-B80B-726967390F45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6" name="object 7">
                <a:extLst>
                  <a:ext uri="{FF2B5EF4-FFF2-40B4-BE49-F238E27FC236}">
                    <a16:creationId xmlns:a16="http://schemas.microsoft.com/office/drawing/2014/main" id="{F1A3DF83-26AE-4436-A579-EEBFE0989E30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7" name="object 8">
                <a:extLst>
                  <a:ext uri="{FF2B5EF4-FFF2-40B4-BE49-F238E27FC236}">
                    <a16:creationId xmlns:a16="http://schemas.microsoft.com/office/drawing/2014/main" id="{EACB0EB8-5584-4451-BB01-974CAE330F15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8" name="object 9">
                <a:extLst>
                  <a:ext uri="{FF2B5EF4-FFF2-40B4-BE49-F238E27FC236}">
                    <a16:creationId xmlns:a16="http://schemas.microsoft.com/office/drawing/2014/main" id="{F118CFFA-C2D7-40ED-B75C-A31AFDCDAF32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0">
                <a:extLst>
                  <a:ext uri="{FF2B5EF4-FFF2-40B4-BE49-F238E27FC236}">
                    <a16:creationId xmlns:a16="http://schemas.microsoft.com/office/drawing/2014/main" id="{E6BF1671-38A2-4EAE-B643-980A3E613530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11">
                <a:extLst>
                  <a:ext uri="{FF2B5EF4-FFF2-40B4-BE49-F238E27FC236}">
                    <a16:creationId xmlns:a16="http://schemas.microsoft.com/office/drawing/2014/main" id="{44AD6C4E-D10C-46B1-B7E6-40AC920AECD1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1" name="object 12">
                <a:extLst>
                  <a:ext uri="{FF2B5EF4-FFF2-40B4-BE49-F238E27FC236}">
                    <a16:creationId xmlns:a16="http://schemas.microsoft.com/office/drawing/2014/main" id="{8F35F3D4-92B0-4FF4-BDAE-45B264EC50E8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2" name="object 13">
                <a:extLst>
                  <a:ext uri="{FF2B5EF4-FFF2-40B4-BE49-F238E27FC236}">
                    <a16:creationId xmlns:a16="http://schemas.microsoft.com/office/drawing/2014/main" id="{24473C80-AA28-4728-89A8-2579D16201C0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3" name="object 14">
                <a:extLst>
                  <a:ext uri="{FF2B5EF4-FFF2-40B4-BE49-F238E27FC236}">
                    <a16:creationId xmlns:a16="http://schemas.microsoft.com/office/drawing/2014/main" id="{72AA020E-BC4B-40D2-A7C8-C060F29A596C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15">
                <a:extLst>
                  <a:ext uri="{FF2B5EF4-FFF2-40B4-BE49-F238E27FC236}">
                    <a16:creationId xmlns:a16="http://schemas.microsoft.com/office/drawing/2014/main" id="{7D3F2350-F49F-4448-A17C-3ECD3FE2DCD7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5" name="object 16">
                <a:extLst>
                  <a:ext uri="{FF2B5EF4-FFF2-40B4-BE49-F238E27FC236}">
                    <a16:creationId xmlns:a16="http://schemas.microsoft.com/office/drawing/2014/main" id="{43C6829C-CD5C-44D4-900A-BC18F0DB409D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6" name="object 17">
                <a:extLst>
                  <a:ext uri="{FF2B5EF4-FFF2-40B4-BE49-F238E27FC236}">
                    <a16:creationId xmlns:a16="http://schemas.microsoft.com/office/drawing/2014/main" id="{469BB992-748B-4A9C-8CD2-EFB882DE16A6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7" name="object 18">
                <a:extLst>
                  <a:ext uri="{FF2B5EF4-FFF2-40B4-BE49-F238E27FC236}">
                    <a16:creationId xmlns:a16="http://schemas.microsoft.com/office/drawing/2014/main" id="{F6B0F52A-11B2-4565-ABCF-A632AAC27F8A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8" name="object 19">
                <a:extLst>
                  <a:ext uri="{FF2B5EF4-FFF2-40B4-BE49-F238E27FC236}">
                    <a16:creationId xmlns:a16="http://schemas.microsoft.com/office/drawing/2014/main" id="{FDD9D736-370C-446E-B5D5-414AA65EDAC3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9" name="object 20">
                <a:extLst>
                  <a:ext uri="{FF2B5EF4-FFF2-40B4-BE49-F238E27FC236}">
                    <a16:creationId xmlns:a16="http://schemas.microsoft.com/office/drawing/2014/main" id="{1C36F887-3364-4E75-8B55-D5CA21FB2C58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60" name="object 21">
                <a:extLst>
                  <a:ext uri="{FF2B5EF4-FFF2-40B4-BE49-F238E27FC236}">
                    <a16:creationId xmlns:a16="http://schemas.microsoft.com/office/drawing/2014/main" id="{0E3FEA1B-C0A5-4A6B-A1FB-FEEA783F80BD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2">
                <a:extLst>
                  <a:ext uri="{FF2B5EF4-FFF2-40B4-BE49-F238E27FC236}">
                    <a16:creationId xmlns:a16="http://schemas.microsoft.com/office/drawing/2014/main" id="{5F489B83-EA59-4047-8383-1CC831256692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" name="object 23">
                <a:extLst>
                  <a:ext uri="{FF2B5EF4-FFF2-40B4-BE49-F238E27FC236}">
                    <a16:creationId xmlns:a16="http://schemas.microsoft.com/office/drawing/2014/main" id="{A5402D3C-6F92-4604-81E5-D4D451E7E752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3" name="object 24">
                <a:extLst>
                  <a:ext uri="{FF2B5EF4-FFF2-40B4-BE49-F238E27FC236}">
                    <a16:creationId xmlns:a16="http://schemas.microsoft.com/office/drawing/2014/main" id="{539B4403-3B6F-4614-BE2F-C4E1AD8AC6B3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4" name="object 25">
                <a:extLst>
                  <a:ext uri="{FF2B5EF4-FFF2-40B4-BE49-F238E27FC236}">
                    <a16:creationId xmlns:a16="http://schemas.microsoft.com/office/drawing/2014/main" id="{D551B5DF-441B-47DA-8AEC-FA7E10280FB4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5" name="object 26">
                <a:extLst>
                  <a:ext uri="{FF2B5EF4-FFF2-40B4-BE49-F238E27FC236}">
                    <a16:creationId xmlns:a16="http://schemas.microsoft.com/office/drawing/2014/main" id="{6548C588-B0E3-43DF-BCC8-F9003258799D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6" name="object 27">
                <a:extLst>
                  <a:ext uri="{FF2B5EF4-FFF2-40B4-BE49-F238E27FC236}">
                    <a16:creationId xmlns:a16="http://schemas.microsoft.com/office/drawing/2014/main" id="{B8E3C913-A39F-40BC-948C-BDD8747D2424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7" name="object 28">
                <a:extLst>
                  <a:ext uri="{FF2B5EF4-FFF2-40B4-BE49-F238E27FC236}">
                    <a16:creationId xmlns:a16="http://schemas.microsoft.com/office/drawing/2014/main" id="{AA065A62-9D33-403E-AB71-9DC4474C60FF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8" name="object 29">
                <a:extLst>
                  <a:ext uri="{FF2B5EF4-FFF2-40B4-BE49-F238E27FC236}">
                    <a16:creationId xmlns:a16="http://schemas.microsoft.com/office/drawing/2014/main" id="{21E288A5-6A81-40B6-8C7F-9615A2DBC775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0">
                <a:extLst>
                  <a:ext uri="{FF2B5EF4-FFF2-40B4-BE49-F238E27FC236}">
                    <a16:creationId xmlns:a16="http://schemas.microsoft.com/office/drawing/2014/main" id="{52EB78CD-725D-4442-9194-3F92504085B6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" name="object 31">
                <a:extLst>
                  <a:ext uri="{FF2B5EF4-FFF2-40B4-BE49-F238E27FC236}">
                    <a16:creationId xmlns:a16="http://schemas.microsoft.com/office/drawing/2014/main" id="{8BEEB4C0-BFB0-4C12-9982-A45D30E92FE7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1" name="object 32">
                <a:extLst>
                  <a:ext uri="{FF2B5EF4-FFF2-40B4-BE49-F238E27FC236}">
                    <a16:creationId xmlns:a16="http://schemas.microsoft.com/office/drawing/2014/main" id="{5647B820-0CF8-4610-83E5-3372C784CB87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2" name="object 33">
                <a:extLst>
                  <a:ext uri="{FF2B5EF4-FFF2-40B4-BE49-F238E27FC236}">
                    <a16:creationId xmlns:a16="http://schemas.microsoft.com/office/drawing/2014/main" id="{7EAE37FB-95C1-4A60-B617-3474050626B7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2" name="object 34">
              <a:extLst>
                <a:ext uri="{FF2B5EF4-FFF2-40B4-BE49-F238E27FC236}">
                  <a16:creationId xmlns:a16="http://schemas.microsoft.com/office/drawing/2014/main" id="{8280D2BF-40F0-4EEC-B867-D851373B0070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3" name="Группа 42">
              <a:extLst>
                <a:ext uri="{FF2B5EF4-FFF2-40B4-BE49-F238E27FC236}">
                  <a16:creationId xmlns:a16="http://schemas.microsoft.com/office/drawing/2014/main" id="{870D2AFD-DFF3-4F1D-97D4-A939EC46E2A9}"/>
                </a:ext>
              </a:extLst>
            </p:cNvPr>
            <p:cNvGrpSpPr/>
            <p:nvPr/>
          </p:nvGrpSpPr>
          <p:grpSpPr>
            <a:xfrm>
              <a:off x="10319229" y="393231"/>
              <a:ext cx="1734838" cy="565732"/>
              <a:chOff x="5429033" y="4531003"/>
              <a:chExt cx="1734838" cy="565732"/>
            </a:xfrm>
          </p:grpSpPr>
          <p:sp>
            <p:nvSpPr>
              <p:cNvPr id="44" name="object 34">
                <a:extLst>
                  <a:ext uri="{FF2B5EF4-FFF2-40B4-BE49-F238E27FC236}">
                    <a16:creationId xmlns:a16="http://schemas.microsoft.com/office/drawing/2014/main" id="{95B227AF-9D5D-4BB9-90A8-D5DE3710BC04}"/>
                  </a:ext>
                </a:extLst>
              </p:cNvPr>
              <p:cNvSpPr txBox="1"/>
              <p:nvPr/>
            </p:nvSpPr>
            <p:spPr>
              <a:xfrm>
                <a:off x="6098399" y="4531003"/>
                <a:ext cx="1065472" cy="444352"/>
              </a:xfrm>
              <a:prstGeom prst="rect">
                <a:avLst/>
              </a:prstGeom>
            </p:spPr>
            <p:txBody>
              <a:bodyPr vert="horz" wrap="square" lIns="0" tIns="28575" rIns="0" bIns="0" rtlCol="0" anchor="ctr">
                <a:spAutoFit/>
              </a:bodyPr>
              <a:lstStyle/>
              <a:p>
                <a:pPr marL="12700" marR="5080">
                  <a:spcBef>
                    <a:spcPts val="225"/>
                  </a:spcBef>
                </a:pPr>
                <a:r>
                  <a:rPr lang="ru-RU" sz="900" dirty="0">
                    <a:solidFill>
                      <a:srgbClr val="1D1D1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Муниципальный район </a:t>
                </a:r>
                <a:r>
                  <a:rPr lang="ru-RU" sz="900" dirty="0" err="1">
                    <a:solidFill>
                      <a:srgbClr val="1D1D1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Похвистневский</a:t>
                </a:r>
                <a:endParaRPr lang="ru-RU" sz="9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Прямоугольник 44">
                <a:extLst>
                  <a:ext uri="{FF2B5EF4-FFF2-40B4-BE49-F238E27FC236}">
                    <a16:creationId xmlns:a16="http://schemas.microsoft.com/office/drawing/2014/main" id="{00453F3F-B157-4EA0-B388-50FD61F538C6}"/>
                  </a:ext>
                </a:extLst>
              </p:cNvPr>
              <p:cNvSpPr/>
              <p:nvPr/>
            </p:nvSpPr>
            <p:spPr>
              <a:xfrm>
                <a:off x="5429033" y="4558680"/>
                <a:ext cx="454065" cy="538055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900" i="1" dirty="0"/>
              </a:p>
            </p:txBody>
          </p:sp>
        </p:grpSp>
      </p:grp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31674" y="1467442"/>
            <a:ext cx="6684268" cy="501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► Реконструкция птицефабрики (с.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Подбельск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 Проектная мощность – 1 млн. голов кур-несушек (320 млн. штук яиц в год) с перспективой реализации как приоритетного стратегического проекта Самарской области.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Инвестиционная площадка – объект Подбельская птицефабрика, строительство которой было начато в 1978 г., на проектную мощность была выведена в 1983 г., деятельность прекращена в 1999 г. Расположено на земельном участке 78,6 га. Имеет 90 объектов недвижимости, в т. ч. 47 птичников общей площадью 77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тыс.кв.м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Обеспечена инженерной инфраструктурой: дороги с твердым покрытием, железнодорожные подъездные пути, система водоснабжения, система водоотведения, система электроснабжения, газопровод высокого давления (6 атм.), очистные сооружения. Территория огорожена. Все объекты недвижимости и земельный участок оформлены согласно законодательству.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lang="ru-RU" alt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реализации проекта на птицефабрике будут трудоустроены 260 человек.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► Реконструкция и развитие садоводческого хозяйства площадью 124 га с последующим строительством хранилища для продукции в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с.п.Подбельск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с.Нижнеягодное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 При реализации проекта предусмотрено трудоустройство 65 человек.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74" name="Рисунок 73"/>
          <p:cNvPicPr/>
          <p:nvPr/>
        </p:nvPicPr>
        <p:blipFill rotWithShape="1">
          <a:blip r:embed="rId15"/>
          <a:srcRect l="30947" t="34778" r="10368" b="16762"/>
          <a:stretch/>
        </p:blipFill>
        <p:spPr bwMode="auto">
          <a:xfrm>
            <a:off x="7232073" y="1610010"/>
            <a:ext cx="4821993" cy="318643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5" name="Рисунок 74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225" y="307265"/>
            <a:ext cx="544069" cy="765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54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Рисунок 7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04" b="6388"/>
          <a:stretch/>
        </p:blipFill>
        <p:spPr>
          <a:xfrm>
            <a:off x="9443991" y="3281553"/>
            <a:ext cx="2650967" cy="152115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" name="object 36">
            <a:extLst>
              <a:ext uri="{FF2B5EF4-FFF2-40B4-BE49-F238E27FC236}">
                <a16:creationId xmlns:a16="http://schemas.microsoft.com/office/drawing/2014/main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21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ject 38">
            <a:extLst>
              <a:ext uri="{FF2B5EF4-FFF2-40B4-BE49-F238E27FC236}">
                <a16:creationId xmlns:a16="http://schemas.microsoft.com/office/drawing/2014/main" id="{9EF2EFBF-BCD6-149E-54DE-37017D1359E0}"/>
              </a:ext>
            </a:extLst>
          </p:cNvPr>
          <p:cNvSpPr txBox="1">
            <a:spLocks/>
          </p:cNvSpPr>
          <p:nvPr/>
        </p:nvSpPr>
        <p:spPr>
          <a:xfrm>
            <a:off x="318975" y="149574"/>
            <a:ext cx="8748825" cy="944810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400"/>
              </a:lnSpc>
              <a:spcBef>
                <a:spcPts val="780"/>
              </a:spcBef>
            </a:pP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ПЕРСПЕКТИВНЫЕ СТРАТЕГИЧЕСКИЕ ИНВЕСТИЦИОННЫЕ ПРОЕКТЫ</a:t>
            </a:r>
            <a:endParaRPr lang="ru-RU" sz="2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9EEA2593-3DCE-4E81-AAC3-0D77986231F5}"/>
              </a:ext>
            </a:extLst>
          </p:cNvPr>
          <p:cNvGrpSpPr/>
          <p:nvPr/>
        </p:nvGrpSpPr>
        <p:grpSpPr>
          <a:xfrm>
            <a:off x="7528468" y="349323"/>
            <a:ext cx="4525599" cy="609640"/>
            <a:chOff x="7528468" y="349323"/>
            <a:chExt cx="4525599" cy="609640"/>
          </a:xfrm>
        </p:grpSpPr>
        <p:grpSp>
          <p:nvGrpSpPr>
            <p:cNvPr id="41" name="object 6">
              <a:extLst>
                <a:ext uri="{FF2B5EF4-FFF2-40B4-BE49-F238E27FC236}">
                  <a16:creationId xmlns:a16="http://schemas.microsoft.com/office/drawing/2014/main" id="{087CC345-CE73-4C28-B80B-726967390F45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6" name="object 7">
                <a:extLst>
                  <a:ext uri="{FF2B5EF4-FFF2-40B4-BE49-F238E27FC236}">
                    <a16:creationId xmlns:a16="http://schemas.microsoft.com/office/drawing/2014/main" id="{F1A3DF83-26AE-4436-A579-EEBFE0989E30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7" name="object 8">
                <a:extLst>
                  <a:ext uri="{FF2B5EF4-FFF2-40B4-BE49-F238E27FC236}">
                    <a16:creationId xmlns:a16="http://schemas.microsoft.com/office/drawing/2014/main" id="{EACB0EB8-5584-4451-BB01-974CAE330F15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8" name="object 9">
                <a:extLst>
                  <a:ext uri="{FF2B5EF4-FFF2-40B4-BE49-F238E27FC236}">
                    <a16:creationId xmlns:a16="http://schemas.microsoft.com/office/drawing/2014/main" id="{F118CFFA-C2D7-40ED-B75C-A31AFDCDAF32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0">
                <a:extLst>
                  <a:ext uri="{FF2B5EF4-FFF2-40B4-BE49-F238E27FC236}">
                    <a16:creationId xmlns:a16="http://schemas.microsoft.com/office/drawing/2014/main" id="{E6BF1671-38A2-4EAE-B643-980A3E613530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11">
                <a:extLst>
                  <a:ext uri="{FF2B5EF4-FFF2-40B4-BE49-F238E27FC236}">
                    <a16:creationId xmlns:a16="http://schemas.microsoft.com/office/drawing/2014/main" id="{44AD6C4E-D10C-46B1-B7E6-40AC920AECD1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1" name="object 12">
                <a:extLst>
                  <a:ext uri="{FF2B5EF4-FFF2-40B4-BE49-F238E27FC236}">
                    <a16:creationId xmlns:a16="http://schemas.microsoft.com/office/drawing/2014/main" id="{8F35F3D4-92B0-4FF4-BDAE-45B264EC50E8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2" name="object 13">
                <a:extLst>
                  <a:ext uri="{FF2B5EF4-FFF2-40B4-BE49-F238E27FC236}">
                    <a16:creationId xmlns:a16="http://schemas.microsoft.com/office/drawing/2014/main" id="{24473C80-AA28-4728-89A8-2579D16201C0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3" name="object 14">
                <a:extLst>
                  <a:ext uri="{FF2B5EF4-FFF2-40B4-BE49-F238E27FC236}">
                    <a16:creationId xmlns:a16="http://schemas.microsoft.com/office/drawing/2014/main" id="{72AA020E-BC4B-40D2-A7C8-C060F29A596C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15">
                <a:extLst>
                  <a:ext uri="{FF2B5EF4-FFF2-40B4-BE49-F238E27FC236}">
                    <a16:creationId xmlns:a16="http://schemas.microsoft.com/office/drawing/2014/main" id="{7D3F2350-F49F-4448-A17C-3ECD3FE2DCD7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5" name="object 16">
                <a:extLst>
                  <a:ext uri="{FF2B5EF4-FFF2-40B4-BE49-F238E27FC236}">
                    <a16:creationId xmlns:a16="http://schemas.microsoft.com/office/drawing/2014/main" id="{43C6829C-CD5C-44D4-900A-BC18F0DB409D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6" name="object 17">
                <a:extLst>
                  <a:ext uri="{FF2B5EF4-FFF2-40B4-BE49-F238E27FC236}">
                    <a16:creationId xmlns:a16="http://schemas.microsoft.com/office/drawing/2014/main" id="{469BB992-748B-4A9C-8CD2-EFB882DE16A6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7" name="object 18">
                <a:extLst>
                  <a:ext uri="{FF2B5EF4-FFF2-40B4-BE49-F238E27FC236}">
                    <a16:creationId xmlns:a16="http://schemas.microsoft.com/office/drawing/2014/main" id="{F6B0F52A-11B2-4565-ABCF-A632AAC27F8A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8" name="object 19">
                <a:extLst>
                  <a:ext uri="{FF2B5EF4-FFF2-40B4-BE49-F238E27FC236}">
                    <a16:creationId xmlns:a16="http://schemas.microsoft.com/office/drawing/2014/main" id="{FDD9D736-370C-446E-B5D5-414AA65EDAC3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9" name="object 20">
                <a:extLst>
                  <a:ext uri="{FF2B5EF4-FFF2-40B4-BE49-F238E27FC236}">
                    <a16:creationId xmlns:a16="http://schemas.microsoft.com/office/drawing/2014/main" id="{1C36F887-3364-4E75-8B55-D5CA21FB2C58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60" name="object 21">
                <a:extLst>
                  <a:ext uri="{FF2B5EF4-FFF2-40B4-BE49-F238E27FC236}">
                    <a16:creationId xmlns:a16="http://schemas.microsoft.com/office/drawing/2014/main" id="{0E3FEA1B-C0A5-4A6B-A1FB-FEEA783F80BD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2">
                <a:extLst>
                  <a:ext uri="{FF2B5EF4-FFF2-40B4-BE49-F238E27FC236}">
                    <a16:creationId xmlns:a16="http://schemas.microsoft.com/office/drawing/2014/main" id="{5F489B83-EA59-4047-8383-1CC831256692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" name="object 23">
                <a:extLst>
                  <a:ext uri="{FF2B5EF4-FFF2-40B4-BE49-F238E27FC236}">
                    <a16:creationId xmlns:a16="http://schemas.microsoft.com/office/drawing/2014/main" id="{A5402D3C-6F92-4604-81E5-D4D451E7E752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3" name="object 24">
                <a:extLst>
                  <a:ext uri="{FF2B5EF4-FFF2-40B4-BE49-F238E27FC236}">
                    <a16:creationId xmlns:a16="http://schemas.microsoft.com/office/drawing/2014/main" id="{539B4403-3B6F-4614-BE2F-C4E1AD8AC6B3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4" name="object 25">
                <a:extLst>
                  <a:ext uri="{FF2B5EF4-FFF2-40B4-BE49-F238E27FC236}">
                    <a16:creationId xmlns:a16="http://schemas.microsoft.com/office/drawing/2014/main" id="{D551B5DF-441B-47DA-8AEC-FA7E10280FB4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5" name="object 26">
                <a:extLst>
                  <a:ext uri="{FF2B5EF4-FFF2-40B4-BE49-F238E27FC236}">
                    <a16:creationId xmlns:a16="http://schemas.microsoft.com/office/drawing/2014/main" id="{6548C588-B0E3-43DF-BCC8-F9003258799D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6" name="object 27">
                <a:extLst>
                  <a:ext uri="{FF2B5EF4-FFF2-40B4-BE49-F238E27FC236}">
                    <a16:creationId xmlns:a16="http://schemas.microsoft.com/office/drawing/2014/main" id="{B8E3C913-A39F-40BC-948C-BDD8747D2424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7" name="object 28">
                <a:extLst>
                  <a:ext uri="{FF2B5EF4-FFF2-40B4-BE49-F238E27FC236}">
                    <a16:creationId xmlns:a16="http://schemas.microsoft.com/office/drawing/2014/main" id="{AA065A62-9D33-403E-AB71-9DC4474C60FF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8" name="object 29">
                <a:extLst>
                  <a:ext uri="{FF2B5EF4-FFF2-40B4-BE49-F238E27FC236}">
                    <a16:creationId xmlns:a16="http://schemas.microsoft.com/office/drawing/2014/main" id="{21E288A5-6A81-40B6-8C7F-9615A2DBC775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0">
                <a:extLst>
                  <a:ext uri="{FF2B5EF4-FFF2-40B4-BE49-F238E27FC236}">
                    <a16:creationId xmlns:a16="http://schemas.microsoft.com/office/drawing/2014/main" id="{52EB78CD-725D-4442-9194-3F92504085B6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" name="object 31">
                <a:extLst>
                  <a:ext uri="{FF2B5EF4-FFF2-40B4-BE49-F238E27FC236}">
                    <a16:creationId xmlns:a16="http://schemas.microsoft.com/office/drawing/2014/main" id="{8BEEB4C0-BFB0-4C12-9982-A45D30E92FE7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1" name="object 32">
                <a:extLst>
                  <a:ext uri="{FF2B5EF4-FFF2-40B4-BE49-F238E27FC236}">
                    <a16:creationId xmlns:a16="http://schemas.microsoft.com/office/drawing/2014/main" id="{5647B820-0CF8-4610-83E5-3372C784CB87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2" name="object 33">
                <a:extLst>
                  <a:ext uri="{FF2B5EF4-FFF2-40B4-BE49-F238E27FC236}">
                    <a16:creationId xmlns:a16="http://schemas.microsoft.com/office/drawing/2014/main" id="{7EAE37FB-95C1-4A60-B617-3474050626B7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2" name="object 34">
              <a:extLst>
                <a:ext uri="{FF2B5EF4-FFF2-40B4-BE49-F238E27FC236}">
                  <a16:creationId xmlns:a16="http://schemas.microsoft.com/office/drawing/2014/main" id="{8280D2BF-40F0-4EEC-B867-D851373B0070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3" name="Группа 42">
              <a:extLst>
                <a:ext uri="{FF2B5EF4-FFF2-40B4-BE49-F238E27FC236}">
                  <a16:creationId xmlns:a16="http://schemas.microsoft.com/office/drawing/2014/main" id="{870D2AFD-DFF3-4F1D-97D4-A939EC46E2A9}"/>
                </a:ext>
              </a:extLst>
            </p:cNvPr>
            <p:cNvGrpSpPr/>
            <p:nvPr/>
          </p:nvGrpSpPr>
          <p:grpSpPr>
            <a:xfrm>
              <a:off x="10457411" y="393231"/>
              <a:ext cx="1596656" cy="565732"/>
              <a:chOff x="5567215" y="4531003"/>
              <a:chExt cx="1596656" cy="565732"/>
            </a:xfrm>
          </p:grpSpPr>
          <p:sp>
            <p:nvSpPr>
              <p:cNvPr id="44" name="object 34">
                <a:extLst>
                  <a:ext uri="{FF2B5EF4-FFF2-40B4-BE49-F238E27FC236}">
                    <a16:creationId xmlns:a16="http://schemas.microsoft.com/office/drawing/2014/main" id="{95B227AF-9D5D-4BB9-90A8-D5DE3710BC04}"/>
                  </a:ext>
                </a:extLst>
              </p:cNvPr>
              <p:cNvSpPr txBox="1"/>
              <p:nvPr/>
            </p:nvSpPr>
            <p:spPr>
              <a:xfrm>
                <a:off x="6098399" y="4531003"/>
                <a:ext cx="1065472" cy="444352"/>
              </a:xfrm>
              <a:prstGeom prst="rect">
                <a:avLst/>
              </a:prstGeom>
            </p:spPr>
            <p:txBody>
              <a:bodyPr vert="horz" wrap="square" lIns="0" tIns="28575" rIns="0" bIns="0" rtlCol="0" anchor="ctr">
                <a:spAutoFit/>
              </a:bodyPr>
              <a:lstStyle/>
              <a:p>
                <a:pPr marL="12700" marR="5080">
                  <a:spcBef>
                    <a:spcPts val="225"/>
                  </a:spcBef>
                </a:pPr>
                <a:r>
                  <a:rPr lang="ru-RU" sz="900" dirty="0">
                    <a:solidFill>
                      <a:srgbClr val="1D1D1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Муниципальный район </a:t>
                </a:r>
                <a:r>
                  <a:rPr lang="ru-RU" sz="900" dirty="0" err="1">
                    <a:solidFill>
                      <a:srgbClr val="1D1D1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Похвистневский</a:t>
                </a:r>
                <a:endParaRPr lang="ru-RU" sz="9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Прямоугольник 44">
                <a:extLst>
                  <a:ext uri="{FF2B5EF4-FFF2-40B4-BE49-F238E27FC236}">
                    <a16:creationId xmlns:a16="http://schemas.microsoft.com/office/drawing/2014/main" id="{00453F3F-B157-4EA0-B388-50FD61F538C6}"/>
                  </a:ext>
                </a:extLst>
              </p:cNvPr>
              <p:cNvSpPr/>
              <p:nvPr/>
            </p:nvSpPr>
            <p:spPr>
              <a:xfrm>
                <a:off x="5567215" y="4536247"/>
                <a:ext cx="315884" cy="560488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900" i="1" dirty="0"/>
              </a:p>
            </p:txBody>
          </p:sp>
        </p:grpSp>
      </p:grpSp>
      <p:sp>
        <p:nvSpPr>
          <p:cNvPr id="4" name="Прямоугольник 3"/>
          <p:cNvSpPr/>
          <p:nvPr/>
        </p:nvSpPr>
        <p:spPr>
          <a:xfrm>
            <a:off x="318976" y="1294133"/>
            <a:ext cx="6439272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► Туризм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предпринимательство:</a:t>
            </a:r>
            <a:endParaRPr lang="ru-RU" sz="1400" dirty="0">
              <a:solidFill>
                <a:srgbClr val="000000"/>
              </a:solidFill>
              <a:latin typeface="Trebuchet MS" panose="020B0603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Развитие мест паломничества и отдыха на территории м. р.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Похвистневский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400" dirty="0">
              <a:solidFill>
                <a:srgbClr val="000000"/>
              </a:solidFill>
              <a:latin typeface="Trebuchet MS" panose="020B0603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Организация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этногастрономического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туризма на территории муниципального района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Похвистневский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что может способствовать, как занятости населения, так и увеличению прибыли действующих и новых перерабатывающих предприятий района. Разработка и продвижение этно-гастрономического турпродукта круглогодичного функционирования по дорожной карте: православный храм в с. Красные Ключи – мясные полуфабрикаты ИП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Атякшевой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Т.И., ознакомление с национальным сообществом «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Масторава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(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с.Большой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Толкай) – молочные продукты от ИП Главы КФХ Инкиной О. А., экскурсия на животноводческую ферму СХА «Дружба», ознакомление с национальным чувашским обрядом от общества «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Хастар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 (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с.Ахрат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– посещение теплиц с помидорами и огурцами в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Алькино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ознакомление с татарским национальным сообществом «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Туган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Тел», дегустация изделий местных производителей, изготовленные по традиционным мусульманским правилам и рецептам (с.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Алькино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- 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аманакское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пиво и пельмени в с. Старый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Аманак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400" dirty="0">
              <a:solidFill>
                <a:srgbClr val="000000"/>
              </a:solidFill>
              <a:latin typeface="Trebuchet MS" panose="020B0603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Развитие семейного лечебно-оздоровительного комплекса «Будем здоровы» в с. Старый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Аманак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solidFill>
                <a:srgbClr val="000000"/>
              </a:solidFill>
              <a:latin typeface="Trebuchet MS" panose="020B0603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400" dirty="0" smtClean="0">
              <a:solidFill>
                <a:srgbClr val="000000"/>
              </a:solidFill>
              <a:latin typeface="Trebuchet MS" panose="020B0603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►Кадровая политика, направленная на закрепление молодых специалистов на селе.</a:t>
            </a:r>
          </a:p>
          <a:p>
            <a:pPr algn="just">
              <a:spcAft>
                <a:spcPts val="0"/>
              </a:spcAft>
            </a:pPr>
            <a:endParaRPr lang="ru-RU" sz="1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► Экспорт продукции.</a:t>
            </a:r>
            <a:endParaRPr lang="ru-RU" sz="1400" dirty="0">
              <a:solidFill>
                <a:srgbClr val="000000"/>
              </a:solidFill>
              <a:effectLst/>
              <a:latin typeface="Trebuchet MS" panose="020B0603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4" name="Рисунок 73"/>
          <p:cNvPicPr/>
          <p:nvPr/>
        </p:nvPicPr>
        <p:blipFill rotWithShape="1">
          <a:blip r:embed="rId16"/>
          <a:srcRect l="18279" t="8837" r="14698" b="5359"/>
          <a:stretch/>
        </p:blipFill>
        <p:spPr bwMode="auto">
          <a:xfrm>
            <a:off x="9579059" y="1316926"/>
            <a:ext cx="2221607" cy="1862038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943" y="1321109"/>
            <a:ext cx="2343034" cy="108086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391" y="2528801"/>
            <a:ext cx="2381973" cy="194961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734" y="4647034"/>
            <a:ext cx="2371876" cy="177890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26" name="Picture 2" descr="https://www.commoditiestrading.it/public/news/636679452542199659_FrumentoExport.jpg"/>
          <p:cNvPicPr>
            <a:picLocks noChangeAspect="1" noChangeArrowheads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3652" y="4813460"/>
            <a:ext cx="2628000" cy="15768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Рисунок 75"/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111" y="278198"/>
            <a:ext cx="544069" cy="765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078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22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ject 38">
            <a:extLst>
              <a:ext uri="{FF2B5EF4-FFF2-40B4-BE49-F238E27FC236}">
                <a16:creationId xmlns:a16="http://schemas.microsoft.com/office/drawing/2014/main" id="{9EF2EFBF-BCD6-149E-54DE-37017D1359E0}"/>
              </a:ext>
            </a:extLst>
          </p:cNvPr>
          <p:cNvSpPr txBox="1">
            <a:spLocks/>
          </p:cNvSpPr>
          <p:nvPr/>
        </p:nvSpPr>
        <p:spPr>
          <a:xfrm>
            <a:off x="318975" y="149574"/>
            <a:ext cx="8748825" cy="944810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400"/>
              </a:lnSpc>
              <a:spcBef>
                <a:spcPts val="780"/>
              </a:spcBef>
            </a:pP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МЕРОПРИЯТИЯ ПО РАЗВИТИЮ ИНФРАСТРУКТУРЫ</a:t>
            </a:r>
            <a:endParaRPr lang="ru-RU" sz="2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4BF54AD4-D0C4-45E9-B9B7-E39C4C8CD3A7}"/>
              </a:ext>
            </a:extLst>
          </p:cNvPr>
          <p:cNvGrpSpPr/>
          <p:nvPr/>
        </p:nvGrpSpPr>
        <p:grpSpPr>
          <a:xfrm>
            <a:off x="7528468" y="349323"/>
            <a:ext cx="4525599" cy="556764"/>
            <a:chOff x="7528468" y="349323"/>
            <a:chExt cx="4525599" cy="556764"/>
          </a:xfrm>
        </p:grpSpPr>
        <p:grpSp>
          <p:nvGrpSpPr>
            <p:cNvPr id="41" name="object 6">
              <a:extLst>
                <a:ext uri="{FF2B5EF4-FFF2-40B4-BE49-F238E27FC236}">
                  <a16:creationId xmlns:a16="http://schemas.microsoft.com/office/drawing/2014/main" id="{DDE0C60B-04B4-4A9E-9FD6-DEF995BEEF23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6" name="object 7">
                <a:extLst>
                  <a:ext uri="{FF2B5EF4-FFF2-40B4-BE49-F238E27FC236}">
                    <a16:creationId xmlns:a16="http://schemas.microsoft.com/office/drawing/2014/main" id="{BBB4B807-0CCD-4D93-84FA-FCF9C153EB42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7" name="object 8">
                <a:extLst>
                  <a:ext uri="{FF2B5EF4-FFF2-40B4-BE49-F238E27FC236}">
                    <a16:creationId xmlns:a16="http://schemas.microsoft.com/office/drawing/2014/main" id="{4284EF95-C9ED-4733-A038-A700EC6DD65A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8" name="object 9">
                <a:extLst>
                  <a:ext uri="{FF2B5EF4-FFF2-40B4-BE49-F238E27FC236}">
                    <a16:creationId xmlns:a16="http://schemas.microsoft.com/office/drawing/2014/main" id="{DB239F34-3EB7-40B7-91F2-B17558988688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0">
                <a:extLst>
                  <a:ext uri="{FF2B5EF4-FFF2-40B4-BE49-F238E27FC236}">
                    <a16:creationId xmlns:a16="http://schemas.microsoft.com/office/drawing/2014/main" id="{F77E7CEF-D6D7-4F7F-9F21-3AF5F43A7F1B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11">
                <a:extLst>
                  <a:ext uri="{FF2B5EF4-FFF2-40B4-BE49-F238E27FC236}">
                    <a16:creationId xmlns:a16="http://schemas.microsoft.com/office/drawing/2014/main" id="{6DBEFFC1-5A56-4D42-9127-41301C3FC5B5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1" name="object 12">
                <a:extLst>
                  <a:ext uri="{FF2B5EF4-FFF2-40B4-BE49-F238E27FC236}">
                    <a16:creationId xmlns:a16="http://schemas.microsoft.com/office/drawing/2014/main" id="{E1C285EA-2291-4160-B5D5-C695438D1FF9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2" name="object 13">
                <a:extLst>
                  <a:ext uri="{FF2B5EF4-FFF2-40B4-BE49-F238E27FC236}">
                    <a16:creationId xmlns:a16="http://schemas.microsoft.com/office/drawing/2014/main" id="{979BF305-6E54-4B3F-85F9-0A182279441D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3" name="object 14">
                <a:extLst>
                  <a:ext uri="{FF2B5EF4-FFF2-40B4-BE49-F238E27FC236}">
                    <a16:creationId xmlns:a16="http://schemas.microsoft.com/office/drawing/2014/main" id="{D9144506-224C-4F95-AFB3-57C2664B212B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15">
                <a:extLst>
                  <a:ext uri="{FF2B5EF4-FFF2-40B4-BE49-F238E27FC236}">
                    <a16:creationId xmlns:a16="http://schemas.microsoft.com/office/drawing/2014/main" id="{3532E899-EC6C-4BE9-9588-805258C62F98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5" name="object 16">
                <a:extLst>
                  <a:ext uri="{FF2B5EF4-FFF2-40B4-BE49-F238E27FC236}">
                    <a16:creationId xmlns:a16="http://schemas.microsoft.com/office/drawing/2014/main" id="{76086785-5C11-4211-B98C-4DF63FF9AEA0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6" name="object 17">
                <a:extLst>
                  <a:ext uri="{FF2B5EF4-FFF2-40B4-BE49-F238E27FC236}">
                    <a16:creationId xmlns:a16="http://schemas.microsoft.com/office/drawing/2014/main" id="{4FF9D0E4-2D67-48A6-BDF7-6408E1F4BB62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7" name="object 18">
                <a:extLst>
                  <a:ext uri="{FF2B5EF4-FFF2-40B4-BE49-F238E27FC236}">
                    <a16:creationId xmlns:a16="http://schemas.microsoft.com/office/drawing/2014/main" id="{32C9C685-3A62-4471-97C4-CF8EFED5B96C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8" name="object 19">
                <a:extLst>
                  <a:ext uri="{FF2B5EF4-FFF2-40B4-BE49-F238E27FC236}">
                    <a16:creationId xmlns:a16="http://schemas.microsoft.com/office/drawing/2014/main" id="{94242B4B-D012-462C-8AF1-B24FDE4F576B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9" name="object 20">
                <a:extLst>
                  <a:ext uri="{FF2B5EF4-FFF2-40B4-BE49-F238E27FC236}">
                    <a16:creationId xmlns:a16="http://schemas.microsoft.com/office/drawing/2014/main" id="{486A2108-071A-4D06-8A2D-34DBD1180E82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60" name="object 21">
                <a:extLst>
                  <a:ext uri="{FF2B5EF4-FFF2-40B4-BE49-F238E27FC236}">
                    <a16:creationId xmlns:a16="http://schemas.microsoft.com/office/drawing/2014/main" id="{1702D01D-36AF-4ED6-8E71-565DB100B859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2">
                <a:extLst>
                  <a:ext uri="{FF2B5EF4-FFF2-40B4-BE49-F238E27FC236}">
                    <a16:creationId xmlns:a16="http://schemas.microsoft.com/office/drawing/2014/main" id="{31DFB9DA-8FBB-49DE-8B35-65D1712AE394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" name="object 23">
                <a:extLst>
                  <a:ext uri="{FF2B5EF4-FFF2-40B4-BE49-F238E27FC236}">
                    <a16:creationId xmlns:a16="http://schemas.microsoft.com/office/drawing/2014/main" id="{B209A20B-16ED-40ED-838A-241EBE5D2846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3" name="object 24">
                <a:extLst>
                  <a:ext uri="{FF2B5EF4-FFF2-40B4-BE49-F238E27FC236}">
                    <a16:creationId xmlns:a16="http://schemas.microsoft.com/office/drawing/2014/main" id="{72EB5874-615C-4AA1-9AD7-ABD6D2086B91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4" name="object 25">
                <a:extLst>
                  <a:ext uri="{FF2B5EF4-FFF2-40B4-BE49-F238E27FC236}">
                    <a16:creationId xmlns:a16="http://schemas.microsoft.com/office/drawing/2014/main" id="{C6E2D66D-3DA7-419E-BA02-D8DF4B552173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5" name="object 26">
                <a:extLst>
                  <a:ext uri="{FF2B5EF4-FFF2-40B4-BE49-F238E27FC236}">
                    <a16:creationId xmlns:a16="http://schemas.microsoft.com/office/drawing/2014/main" id="{946B9D23-3802-4F2E-BDD5-D54B5281E606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6" name="object 27">
                <a:extLst>
                  <a:ext uri="{FF2B5EF4-FFF2-40B4-BE49-F238E27FC236}">
                    <a16:creationId xmlns:a16="http://schemas.microsoft.com/office/drawing/2014/main" id="{551BAE26-B13E-4EE6-B1F1-E990402E135A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7" name="object 28">
                <a:extLst>
                  <a:ext uri="{FF2B5EF4-FFF2-40B4-BE49-F238E27FC236}">
                    <a16:creationId xmlns:a16="http://schemas.microsoft.com/office/drawing/2014/main" id="{709FE186-1924-4FF3-A78E-43ABAE20BFB3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8" name="object 29">
                <a:extLst>
                  <a:ext uri="{FF2B5EF4-FFF2-40B4-BE49-F238E27FC236}">
                    <a16:creationId xmlns:a16="http://schemas.microsoft.com/office/drawing/2014/main" id="{B2B7C8CC-807E-47E4-96EB-DB9BDBDFF8E0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0">
                <a:extLst>
                  <a:ext uri="{FF2B5EF4-FFF2-40B4-BE49-F238E27FC236}">
                    <a16:creationId xmlns:a16="http://schemas.microsoft.com/office/drawing/2014/main" id="{A27728A5-FAD9-4C69-B394-3936F6F6B900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" name="object 31">
                <a:extLst>
                  <a:ext uri="{FF2B5EF4-FFF2-40B4-BE49-F238E27FC236}">
                    <a16:creationId xmlns:a16="http://schemas.microsoft.com/office/drawing/2014/main" id="{A79D350E-48B3-413C-B0BD-B205A382FFCF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1" name="object 32">
                <a:extLst>
                  <a:ext uri="{FF2B5EF4-FFF2-40B4-BE49-F238E27FC236}">
                    <a16:creationId xmlns:a16="http://schemas.microsoft.com/office/drawing/2014/main" id="{DAB956BE-407A-48CF-B68C-7F1FFB93E6C5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2" name="object 33">
                <a:extLst>
                  <a:ext uri="{FF2B5EF4-FFF2-40B4-BE49-F238E27FC236}">
                    <a16:creationId xmlns:a16="http://schemas.microsoft.com/office/drawing/2014/main" id="{EF2F50C5-9924-45D2-9394-A1E9AA31F12C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2" name="object 34">
              <a:extLst>
                <a:ext uri="{FF2B5EF4-FFF2-40B4-BE49-F238E27FC236}">
                  <a16:creationId xmlns:a16="http://schemas.microsoft.com/office/drawing/2014/main" id="{65975389-CB50-4CE9-A9A3-4CFB67FCFD51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3" name="Группа 42">
              <a:extLst>
                <a:ext uri="{FF2B5EF4-FFF2-40B4-BE49-F238E27FC236}">
                  <a16:creationId xmlns:a16="http://schemas.microsoft.com/office/drawing/2014/main" id="{292EED9D-71DA-4207-91F7-28D8EA6BE1A1}"/>
                </a:ext>
              </a:extLst>
            </p:cNvPr>
            <p:cNvGrpSpPr/>
            <p:nvPr/>
          </p:nvGrpSpPr>
          <p:grpSpPr>
            <a:xfrm>
              <a:off x="10066713" y="393231"/>
              <a:ext cx="1987354" cy="512856"/>
              <a:chOff x="5176517" y="4531003"/>
              <a:chExt cx="1987354" cy="512856"/>
            </a:xfrm>
          </p:grpSpPr>
          <p:sp>
            <p:nvSpPr>
              <p:cNvPr id="44" name="object 34">
                <a:extLst>
                  <a:ext uri="{FF2B5EF4-FFF2-40B4-BE49-F238E27FC236}">
                    <a16:creationId xmlns:a16="http://schemas.microsoft.com/office/drawing/2014/main" id="{AE11DD84-B1C9-4ED6-8AB4-23F9CCA5EBE0}"/>
                  </a:ext>
                </a:extLst>
              </p:cNvPr>
              <p:cNvSpPr txBox="1"/>
              <p:nvPr/>
            </p:nvSpPr>
            <p:spPr>
              <a:xfrm>
                <a:off x="6098399" y="4531003"/>
                <a:ext cx="1065472" cy="444352"/>
              </a:xfrm>
              <a:prstGeom prst="rect">
                <a:avLst/>
              </a:prstGeom>
            </p:spPr>
            <p:txBody>
              <a:bodyPr vert="horz" wrap="square" lIns="0" tIns="28575" rIns="0" bIns="0" rtlCol="0" anchor="ctr">
                <a:spAutoFit/>
              </a:bodyPr>
              <a:lstStyle/>
              <a:p>
                <a:pPr marL="12700" marR="5080">
                  <a:spcBef>
                    <a:spcPts val="225"/>
                  </a:spcBef>
                </a:pPr>
                <a:r>
                  <a:rPr lang="ru-RU" sz="900" dirty="0">
                    <a:solidFill>
                      <a:srgbClr val="1D1D1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Муниципальный район </a:t>
                </a:r>
                <a:r>
                  <a:rPr lang="ru-RU" sz="900" dirty="0" err="1">
                    <a:solidFill>
                      <a:srgbClr val="1D1D1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Похвистневский</a:t>
                </a:r>
                <a:endParaRPr lang="ru-RU" sz="9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Прямоугольник 44">
                <a:extLst>
                  <a:ext uri="{FF2B5EF4-FFF2-40B4-BE49-F238E27FC236}">
                    <a16:creationId xmlns:a16="http://schemas.microsoft.com/office/drawing/2014/main" id="{4662AC40-DBC0-4701-A0DD-A55358514FFF}"/>
                  </a:ext>
                </a:extLst>
              </p:cNvPr>
              <p:cNvSpPr/>
              <p:nvPr/>
            </p:nvSpPr>
            <p:spPr>
              <a:xfrm>
                <a:off x="5176517" y="4578802"/>
                <a:ext cx="490451" cy="465057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900" i="1" dirty="0"/>
              </a:p>
            </p:txBody>
          </p:sp>
        </p:grpSp>
      </p:grpSp>
      <p:sp>
        <p:nvSpPr>
          <p:cNvPr id="4" name="Прямоугольник 3"/>
          <p:cNvSpPr/>
          <p:nvPr/>
        </p:nvSpPr>
        <p:spPr>
          <a:xfrm>
            <a:off x="390698" y="1696404"/>
            <a:ext cx="1135680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 100 - </a:t>
            </a:r>
            <a:r>
              <a:rPr lang="ru-RU" alt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летию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района увеличение протяженности автомобильных дорог с твердым покрытием на 100 км для комфортного проживания на селе.</a:t>
            </a:r>
          </a:p>
          <a:p>
            <a:endParaRPr lang="ru-RU" altLang="ru-RU" dirty="0" smtClean="0"/>
          </a:p>
          <a:p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Синхронизация пассажирских перевозок железнодорожного транспорта и автобусных пассажирских перевозок по муниципальным маршрутам. </a:t>
            </a:r>
          </a:p>
          <a:p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мест проживания и отдыха туристов с подведением соответствующей инфраструктуры.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4" name="Рисунок 73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3095" y="290888"/>
            <a:ext cx="544069" cy="765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682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8">
            <a:extLst>
              <a:ext uri="{FF2B5EF4-FFF2-40B4-BE49-F238E27FC236}">
                <a16:creationId xmlns:a16="http://schemas.microsoft.com/office/drawing/2014/main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318975" y="149574"/>
            <a:ext cx="8748825" cy="944810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400"/>
              </a:lnSpc>
              <a:spcBef>
                <a:spcPts val="780"/>
              </a:spcBef>
            </a:pP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ЦЕЛЕВЫЕ ИНДИКАТОРЫ</a:t>
            </a:r>
            <a:b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РЕАЛИЗАЦИИ СТРАТЕГИИ</a:t>
            </a:r>
            <a:endParaRPr lang="ru-RU" sz="2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23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5E5B2141-6AA7-43EB-9320-2EB648F0B05C}"/>
              </a:ext>
            </a:extLst>
          </p:cNvPr>
          <p:cNvGrpSpPr/>
          <p:nvPr/>
        </p:nvGrpSpPr>
        <p:grpSpPr>
          <a:xfrm>
            <a:off x="7528468" y="349323"/>
            <a:ext cx="4525599" cy="609641"/>
            <a:chOff x="7528468" y="349323"/>
            <a:chExt cx="4525599" cy="609641"/>
          </a:xfrm>
        </p:grpSpPr>
        <p:grpSp>
          <p:nvGrpSpPr>
            <p:cNvPr id="40" name="object 6">
              <a:extLst>
                <a:ext uri="{FF2B5EF4-FFF2-40B4-BE49-F238E27FC236}">
                  <a16:creationId xmlns:a16="http://schemas.microsoft.com/office/drawing/2014/main" id="{A02AE7EF-D8C3-403A-8EFE-5EA17EF5EF99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5" name="object 7">
                <a:extLst>
                  <a:ext uri="{FF2B5EF4-FFF2-40B4-BE49-F238E27FC236}">
                    <a16:creationId xmlns:a16="http://schemas.microsoft.com/office/drawing/2014/main" id="{30BF88DA-A3F1-4117-8714-0709764E68E5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6" name="object 8">
                <a:extLst>
                  <a:ext uri="{FF2B5EF4-FFF2-40B4-BE49-F238E27FC236}">
                    <a16:creationId xmlns:a16="http://schemas.microsoft.com/office/drawing/2014/main" id="{71F075B1-4CC7-4B16-909F-FD43E7870C73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7" name="object 9">
                <a:extLst>
                  <a:ext uri="{FF2B5EF4-FFF2-40B4-BE49-F238E27FC236}">
                    <a16:creationId xmlns:a16="http://schemas.microsoft.com/office/drawing/2014/main" id="{9E3A57B4-B536-4864-8831-76DE3AC73A10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10">
                <a:extLst>
                  <a:ext uri="{FF2B5EF4-FFF2-40B4-BE49-F238E27FC236}">
                    <a16:creationId xmlns:a16="http://schemas.microsoft.com/office/drawing/2014/main" id="{1783A861-BEE6-42A5-8C8E-CF5FDE4AA422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1">
                <a:extLst>
                  <a:ext uri="{FF2B5EF4-FFF2-40B4-BE49-F238E27FC236}">
                    <a16:creationId xmlns:a16="http://schemas.microsoft.com/office/drawing/2014/main" id="{DAD3080F-B38B-4290-82C8-241D8667632B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0" name="object 12">
                <a:extLst>
                  <a:ext uri="{FF2B5EF4-FFF2-40B4-BE49-F238E27FC236}">
                    <a16:creationId xmlns:a16="http://schemas.microsoft.com/office/drawing/2014/main" id="{D6D8941E-671C-4BB5-9C7E-1BD47FB3653E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1" name="object 13">
                <a:extLst>
                  <a:ext uri="{FF2B5EF4-FFF2-40B4-BE49-F238E27FC236}">
                    <a16:creationId xmlns:a16="http://schemas.microsoft.com/office/drawing/2014/main" id="{D2E1B8E0-9F21-4B5E-8DCD-07514C8E27E2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2" name="object 14">
                <a:extLst>
                  <a:ext uri="{FF2B5EF4-FFF2-40B4-BE49-F238E27FC236}">
                    <a16:creationId xmlns:a16="http://schemas.microsoft.com/office/drawing/2014/main" id="{ABEA99DD-66A9-4D98-B6C1-C841F2D9797B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15">
                <a:extLst>
                  <a:ext uri="{FF2B5EF4-FFF2-40B4-BE49-F238E27FC236}">
                    <a16:creationId xmlns:a16="http://schemas.microsoft.com/office/drawing/2014/main" id="{E42F3896-4487-4B53-905F-9A73ACA5B515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4" name="object 16">
                <a:extLst>
                  <a:ext uri="{FF2B5EF4-FFF2-40B4-BE49-F238E27FC236}">
                    <a16:creationId xmlns:a16="http://schemas.microsoft.com/office/drawing/2014/main" id="{2F0A9C46-CD39-4D8E-9D55-7E7EE50C4F7A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5" name="object 17">
                <a:extLst>
                  <a:ext uri="{FF2B5EF4-FFF2-40B4-BE49-F238E27FC236}">
                    <a16:creationId xmlns:a16="http://schemas.microsoft.com/office/drawing/2014/main" id="{CEADAD12-0CA6-473D-A4E8-BCB8622BE1DC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6" name="object 18">
                <a:extLst>
                  <a:ext uri="{FF2B5EF4-FFF2-40B4-BE49-F238E27FC236}">
                    <a16:creationId xmlns:a16="http://schemas.microsoft.com/office/drawing/2014/main" id="{D29A8EE0-4DBE-48F9-BBAD-8C6DDCE29592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7" name="object 19">
                <a:extLst>
                  <a:ext uri="{FF2B5EF4-FFF2-40B4-BE49-F238E27FC236}">
                    <a16:creationId xmlns:a16="http://schemas.microsoft.com/office/drawing/2014/main" id="{D9572E5F-FB56-42CE-A4E1-4A127A7127E9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8" name="object 20">
                <a:extLst>
                  <a:ext uri="{FF2B5EF4-FFF2-40B4-BE49-F238E27FC236}">
                    <a16:creationId xmlns:a16="http://schemas.microsoft.com/office/drawing/2014/main" id="{85AE890C-0C66-4507-B64B-831DF4E21589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59" name="object 21">
                <a:extLst>
                  <a:ext uri="{FF2B5EF4-FFF2-40B4-BE49-F238E27FC236}">
                    <a16:creationId xmlns:a16="http://schemas.microsoft.com/office/drawing/2014/main" id="{716F3780-9EAA-47F1-A564-3E4275BEB4FF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22">
                <a:extLst>
                  <a:ext uri="{FF2B5EF4-FFF2-40B4-BE49-F238E27FC236}">
                    <a16:creationId xmlns:a16="http://schemas.microsoft.com/office/drawing/2014/main" id="{C521BC77-79DC-4B72-B2D6-7FDD52EAC7D1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3">
                <a:extLst>
                  <a:ext uri="{FF2B5EF4-FFF2-40B4-BE49-F238E27FC236}">
                    <a16:creationId xmlns:a16="http://schemas.microsoft.com/office/drawing/2014/main" id="{1A81DC79-5A9B-410E-A604-6FC0695E2CBB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2" name="object 24">
                <a:extLst>
                  <a:ext uri="{FF2B5EF4-FFF2-40B4-BE49-F238E27FC236}">
                    <a16:creationId xmlns:a16="http://schemas.microsoft.com/office/drawing/2014/main" id="{B01AB980-C249-4960-A8C4-990088CB22E7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3" name="object 25">
                <a:extLst>
                  <a:ext uri="{FF2B5EF4-FFF2-40B4-BE49-F238E27FC236}">
                    <a16:creationId xmlns:a16="http://schemas.microsoft.com/office/drawing/2014/main" id="{218834AC-09D1-4100-8898-D0B5AA34E2E4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4" name="object 26">
                <a:extLst>
                  <a:ext uri="{FF2B5EF4-FFF2-40B4-BE49-F238E27FC236}">
                    <a16:creationId xmlns:a16="http://schemas.microsoft.com/office/drawing/2014/main" id="{07797B3E-DDCE-478C-BC39-74344EAEF383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5" name="object 27">
                <a:extLst>
                  <a:ext uri="{FF2B5EF4-FFF2-40B4-BE49-F238E27FC236}">
                    <a16:creationId xmlns:a16="http://schemas.microsoft.com/office/drawing/2014/main" id="{F68873F7-3D4E-454F-887D-9950350EDEF3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6" name="object 28">
                <a:extLst>
                  <a:ext uri="{FF2B5EF4-FFF2-40B4-BE49-F238E27FC236}">
                    <a16:creationId xmlns:a16="http://schemas.microsoft.com/office/drawing/2014/main" id="{7C541704-FE23-46EF-9801-A9BDADACB611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7" name="object 29">
                <a:extLst>
                  <a:ext uri="{FF2B5EF4-FFF2-40B4-BE49-F238E27FC236}">
                    <a16:creationId xmlns:a16="http://schemas.microsoft.com/office/drawing/2014/main" id="{146ACDC1-7FA3-4B3C-AE6B-D4551F904DD2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30">
                <a:extLst>
                  <a:ext uri="{FF2B5EF4-FFF2-40B4-BE49-F238E27FC236}">
                    <a16:creationId xmlns:a16="http://schemas.microsoft.com/office/drawing/2014/main" id="{826F84E6-0CEB-47B4-BA56-4D35FEBF1EE1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1">
                <a:extLst>
                  <a:ext uri="{FF2B5EF4-FFF2-40B4-BE49-F238E27FC236}">
                    <a16:creationId xmlns:a16="http://schemas.microsoft.com/office/drawing/2014/main" id="{8977199A-1731-4AF0-B4F2-AF7DD221CFFF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0" name="object 32">
                <a:extLst>
                  <a:ext uri="{FF2B5EF4-FFF2-40B4-BE49-F238E27FC236}">
                    <a16:creationId xmlns:a16="http://schemas.microsoft.com/office/drawing/2014/main" id="{97271F9B-F824-4196-81C0-EA4E07CC2E2B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1" name="object 33">
                <a:extLst>
                  <a:ext uri="{FF2B5EF4-FFF2-40B4-BE49-F238E27FC236}">
                    <a16:creationId xmlns:a16="http://schemas.microsoft.com/office/drawing/2014/main" id="{1BB502BA-67E5-418C-82AF-34F473242670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1" name="object 34">
              <a:extLst>
                <a:ext uri="{FF2B5EF4-FFF2-40B4-BE49-F238E27FC236}">
                  <a16:creationId xmlns:a16="http://schemas.microsoft.com/office/drawing/2014/main" id="{3CC8F11D-F722-439A-A4E1-22DE88AE35F7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2" name="Группа 41">
              <a:extLst>
                <a:ext uri="{FF2B5EF4-FFF2-40B4-BE49-F238E27FC236}">
                  <a16:creationId xmlns:a16="http://schemas.microsoft.com/office/drawing/2014/main" id="{274F5B64-7345-4AEF-B773-466B3E9A08BC}"/>
                </a:ext>
              </a:extLst>
            </p:cNvPr>
            <p:cNvGrpSpPr/>
            <p:nvPr/>
          </p:nvGrpSpPr>
          <p:grpSpPr>
            <a:xfrm>
              <a:off x="10232966" y="393231"/>
              <a:ext cx="1821101" cy="565733"/>
              <a:chOff x="5342770" y="4531003"/>
              <a:chExt cx="1821101" cy="565733"/>
            </a:xfrm>
          </p:grpSpPr>
          <p:sp>
            <p:nvSpPr>
              <p:cNvPr id="43" name="object 34">
                <a:extLst>
                  <a:ext uri="{FF2B5EF4-FFF2-40B4-BE49-F238E27FC236}">
                    <a16:creationId xmlns:a16="http://schemas.microsoft.com/office/drawing/2014/main" id="{DEC23A4B-CF59-4CA0-9A89-366384F2B146}"/>
                  </a:ext>
                </a:extLst>
              </p:cNvPr>
              <p:cNvSpPr txBox="1"/>
              <p:nvPr/>
            </p:nvSpPr>
            <p:spPr>
              <a:xfrm>
                <a:off x="6098399" y="4531003"/>
                <a:ext cx="1065472" cy="444352"/>
              </a:xfrm>
              <a:prstGeom prst="rect">
                <a:avLst/>
              </a:prstGeom>
            </p:spPr>
            <p:txBody>
              <a:bodyPr vert="horz" wrap="square" lIns="0" tIns="28575" rIns="0" bIns="0" rtlCol="0" anchor="ctr">
                <a:spAutoFit/>
              </a:bodyPr>
              <a:lstStyle/>
              <a:p>
                <a:pPr marL="12700" marR="5080">
                  <a:spcBef>
                    <a:spcPts val="225"/>
                  </a:spcBef>
                </a:pPr>
                <a:r>
                  <a:rPr lang="ru-RU" sz="900" dirty="0">
                    <a:solidFill>
                      <a:srgbClr val="1D1D1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Муниципальный район </a:t>
                </a:r>
                <a:r>
                  <a:rPr lang="ru-RU" sz="900" dirty="0" err="1">
                    <a:solidFill>
                      <a:srgbClr val="1D1D1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Похвистневский</a:t>
                </a:r>
                <a:endParaRPr lang="ru-RU" sz="9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Прямоугольник 43">
                <a:extLst>
                  <a:ext uri="{FF2B5EF4-FFF2-40B4-BE49-F238E27FC236}">
                    <a16:creationId xmlns:a16="http://schemas.microsoft.com/office/drawing/2014/main" id="{35EE15B4-32A4-466E-93D4-15EC8105BAB0}"/>
                  </a:ext>
                </a:extLst>
              </p:cNvPr>
              <p:cNvSpPr/>
              <p:nvPr/>
            </p:nvSpPr>
            <p:spPr>
              <a:xfrm>
                <a:off x="5342770" y="4578802"/>
                <a:ext cx="457201" cy="517934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900" i="1" dirty="0"/>
              </a:p>
            </p:txBody>
          </p:sp>
        </p:grpSp>
      </p:grp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99011" y="2005487"/>
            <a:ext cx="11655056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К 2030 г  вывод реконструированной Подбельской птицефабрики на проектную мощность 1 млн. кур-несушек (320 млн. яйца в год);</a:t>
            </a:r>
            <a:endParaRPr kumimoji="0" lang="ru-RU" alt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К 2030 г. производство яблок в восстановленных садах </a:t>
            </a:r>
            <a:r>
              <a:rPr kumimoji="0" lang="ru-RU" altLang="ru-RU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с.Нижнеягодное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не менее 100 тонн в год, наличие построенного хранилища для продукции на 200 тонн;</a:t>
            </a:r>
            <a:endParaRPr kumimoji="0" lang="ru-RU" alt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 К 2030 году посещение не менее 5000 туристов в год;</a:t>
            </a:r>
            <a:endParaRPr kumimoji="0" lang="ru-RU" alt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К 2030 г. не менее 400 учеников в год, охваченных </a:t>
            </a:r>
            <a:r>
              <a:rPr kumimoji="0" lang="ru-RU" altLang="ru-RU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профориентационной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работой;</a:t>
            </a:r>
            <a:endParaRPr kumimoji="0" lang="ru-RU" alt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К 2030 году  в каждой средней школе (11 классов) открыть официальный «</a:t>
            </a:r>
            <a:r>
              <a:rPr kumimoji="0" lang="ru-RU" altLang="ru-RU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Агрокласс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  <a:endParaRPr kumimoji="0" lang="ru-RU" alt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 К 2030 году экспорт зерновых за границу не менее 10 000 тонн в год  на сумму не менее 100 млн. рублей;</a:t>
            </a:r>
            <a:endParaRPr kumimoji="0" lang="ru-RU" alt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7. К 2030 г. 100 км  автомобильных дорог с твердым покрытием.</a:t>
            </a:r>
            <a:endParaRPr kumimoji="0" lang="ru-RU" alt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3" name="Рисунок 72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403" y="296457"/>
            <a:ext cx="544069" cy="765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668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object 2">
            <a:extLst>
              <a:ext uri="{FF2B5EF4-FFF2-40B4-BE49-F238E27FC236}">
                <a16:creationId xmlns:a16="http://schemas.microsoft.com/office/drawing/2014/main" id="{20D93F1C-99F9-34DC-C93C-DE3488EF2FA4}"/>
              </a:ext>
            </a:extLst>
          </p:cNvPr>
          <p:cNvGrpSpPr/>
          <p:nvPr/>
        </p:nvGrpSpPr>
        <p:grpSpPr>
          <a:xfrm>
            <a:off x="7278099" y="339279"/>
            <a:ext cx="4914265" cy="5990590"/>
            <a:chOff x="7278099" y="496442"/>
            <a:chExt cx="4914265" cy="5990590"/>
          </a:xfrm>
        </p:grpSpPr>
        <p:pic>
          <p:nvPicPr>
            <p:cNvPr id="113" name="object 3">
              <a:extLst>
                <a:ext uri="{FF2B5EF4-FFF2-40B4-BE49-F238E27FC236}">
                  <a16:creationId xmlns:a16="http://schemas.microsoft.com/office/drawing/2014/main" id="{6283D8BC-82D4-B8A2-1D93-984835ED86EF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78099" y="558069"/>
              <a:ext cx="4913901" cy="5676900"/>
            </a:xfrm>
            <a:prstGeom prst="rect">
              <a:avLst/>
            </a:prstGeom>
          </p:spPr>
        </p:pic>
        <p:pic>
          <p:nvPicPr>
            <p:cNvPr id="114" name="object 4">
              <a:extLst>
                <a:ext uri="{FF2B5EF4-FFF2-40B4-BE49-F238E27FC236}">
                  <a16:creationId xmlns:a16="http://schemas.microsoft.com/office/drawing/2014/main" id="{A6A45A6B-BF87-7B05-C16A-53467DCAC3D6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22367" y="496442"/>
              <a:ext cx="3892733" cy="5990041"/>
            </a:xfrm>
            <a:prstGeom prst="rect">
              <a:avLst/>
            </a:prstGeom>
          </p:spPr>
        </p:pic>
      </p:grpSp>
      <p:sp>
        <p:nvSpPr>
          <p:cNvPr id="37" name="object 35">
            <a:extLst>
              <a:ext uri="{FF2B5EF4-FFF2-40B4-BE49-F238E27FC236}">
                <a16:creationId xmlns:a16="http://schemas.microsoft.com/office/drawing/2014/main" id="{9BD17555-308E-CBDD-8812-C263B0DFF0AF}"/>
              </a:ext>
            </a:extLst>
          </p:cNvPr>
          <p:cNvSpPr txBox="1">
            <a:spLocks/>
          </p:cNvSpPr>
          <p:nvPr/>
        </p:nvSpPr>
        <p:spPr>
          <a:xfrm>
            <a:off x="544747" y="3711640"/>
            <a:ext cx="8046803" cy="1118896"/>
          </a:xfrm>
          <a:prstGeom prst="rect">
            <a:avLst/>
          </a:prstGeom>
        </p:spPr>
        <p:txBody>
          <a:bodyPr vert="horz" wrap="square" lIns="0" tIns="132715" rIns="0" bIns="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5080" algn="l">
              <a:lnSpc>
                <a:spcPct val="100000"/>
              </a:lnSpc>
              <a:spcBef>
                <a:spcPts val="1045"/>
              </a:spcBef>
            </a:pP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МЕХАНИЗМ РЕАЛИЗАЦИИ СТРАТЕГИИ ИНВЕСТИЦИОННОГО РАЗВИТИЯ</a:t>
            </a:r>
          </a:p>
        </p:txBody>
      </p:sp>
      <p:sp>
        <p:nvSpPr>
          <p:cNvPr id="38" name="object 36">
            <a:extLst>
              <a:ext uri="{FF2B5EF4-FFF2-40B4-BE49-F238E27FC236}">
                <a16:creationId xmlns:a16="http://schemas.microsoft.com/office/drawing/2014/main" id="{FD355094-F80B-521A-5D90-116E45545642}"/>
              </a:ext>
            </a:extLst>
          </p:cNvPr>
          <p:cNvSpPr/>
          <p:nvPr/>
        </p:nvSpPr>
        <p:spPr>
          <a:xfrm>
            <a:off x="589503" y="3277888"/>
            <a:ext cx="2797810" cy="0"/>
          </a:xfrm>
          <a:custGeom>
            <a:avLst/>
            <a:gdLst/>
            <a:ahLst/>
            <a:cxnLst/>
            <a:rect l="l" t="t" r="r" b="b"/>
            <a:pathLst>
              <a:path w="2797810">
                <a:moveTo>
                  <a:pt x="0" y="0"/>
                </a:moveTo>
                <a:lnTo>
                  <a:pt x="2797543" y="0"/>
                </a:lnTo>
              </a:path>
            </a:pathLst>
          </a:custGeom>
          <a:ln w="381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4" name="object 6">
            <a:extLst>
              <a:ext uri="{FF2B5EF4-FFF2-40B4-BE49-F238E27FC236}">
                <a16:creationId xmlns:a16="http://schemas.microsoft.com/office/drawing/2014/main" id="{B36DE6F5-F4C7-DBAF-3AF7-F37BE77EBE7B}"/>
              </a:ext>
            </a:extLst>
          </p:cNvPr>
          <p:cNvGrpSpPr/>
          <p:nvPr/>
        </p:nvGrpSpPr>
        <p:grpSpPr>
          <a:xfrm>
            <a:off x="589503" y="606691"/>
            <a:ext cx="629285" cy="688340"/>
            <a:chOff x="2228689" y="511439"/>
            <a:chExt cx="629285" cy="688340"/>
          </a:xfrm>
        </p:grpSpPr>
        <p:pic>
          <p:nvPicPr>
            <p:cNvPr id="45" name="object 7">
              <a:extLst>
                <a:ext uri="{FF2B5EF4-FFF2-40B4-BE49-F238E27FC236}">
                  <a16:creationId xmlns:a16="http://schemas.microsoft.com/office/drawing/2014/main" id="{1702486E-963B-9732-711B-2071DFB01B09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86669" y="511439"/>
              <a:ext cx="313690" cy="572700"/>
            </a:xfrm>
            <a:prstGeom prst="rect">
              <a:avLst/>
            </a:prstGeom>
          </p:spPr>
        </p:pic>
        <p:pic>
          <p:nvPicPr>
            <p:cNvPr id="46" name="object 8">
              <a:extLst>
                <a:ext uri="{FF2B5EF4-FFF2-40B4-BE49-F238E27FC236}">
                  <a16:creationId xmlns:a16="http://schemas.microsoft.com/office/drawing/2014/main" id="{DAAE0CD0-66F3-489B-2E43-26581F61B933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19120" y="693369"/>
              <a:ext cx="33845" cy="6921"/>
            </a:xfrm>
            <a:prstGeom prst="rect">
              <a:avLst/>
            </a:prstGeom>
          </p:spPr>
        </p:pic>
        <p:sp>
          <p:nvSpPr>
            <p:cNvPr id="47" name="object 9">
              <a:extLst>
                <a:ext uri="{FF2B5EF4-FFF2-40B4-BE49-F238E27FC236}">
                  <a16:creationId xmlns:a16="http://schemas.microsoft.com/office/drawing/2014/main" id="{685EC4EC-DA92-BEF6-D3F9-785BFDA1DC09}"/>
                </a:ext>
              </a:extLst>
            </p:cNvPr>
            <p:cNvSpPr/>
            <p:nvPr/>
          </p:nvSpPr>
          <p:spPr>
            <a:xfrm>
              <a:off x="2673055" y="654591"/>
              <a:ext cx="37465" cy="31750"/>
            </a:xfrm>
            <a:custGeom>
              <a:avLst/>
              <a:gdLst/>
              <a:ahLst/>
              <a:cxnLst/>
              <a:rect l="l" t="t" r="r" b="b"/>
              <a:pathLst>
                <a:path w="37464" h="31750">
                  <a:moveTo>
                    <a:pt x="22224" y="0"/>
                  </a:moveTo>
                  <a:lnTo>
                    <a:pt x="1435" y="14020"/>
                  </a:lnTo>
                  <a:lnTo>
                    <a:pt x="0" y="16992"/>
                  </a:lnTo>
                  <a:lnTo>
                    <a:pt x="304" y="17500"/>
                  </a:lnTo>
                  <a:lnTo>
                    <a:pt x="520" y="17792"/>
                  </a:lnTo>
                  <a:lnTo>
                    <a:pt x="8039" y="30454"/>
                  </a:lnTo>
                  <a:lnTo>
                    <a:pt x="18580" y="31203"/>
                  </a:lnTo>
                  <a:lnTo>
                    <a:pt x="25742" y="26377"/>
                  </a:lnTo>
                  <a:lnTo>
                    <a:pt x="34353" y="22898"/>
                  </a:lnTo>
                  <a:lnTo>
                    <a:pt x="37325" y="21755"/>
                  </a:lnTo>
                  <a:lnTo>
                    <a:pt x="36906" y="21717"/>
                  </a:lnTo>
                  <a:lnTo>
                    <a:pt x="35648" y="21399"/>
                  </a:lnTo>
                  <a:lnTo>
                    <a:pt x="33286" y="20459"/>
                  </a:lnTo>
                  <a:lnTo>
                    <a:pt x="22910" y="15824"/>
                  </a:lnTo>
                  <a:lnTo>
                    <a:pt x="23228" y="2387"/>
                  </a:lnTo>
                  <a:lnTo>
                    <a:pt x="23329" y="2082"/>
                  </a:lnTo>
                  <a:lnTo>
                    <a:pt x="23274" y="533"/>
                  </a:lnTo>
                  <a:lnTo>
                    <a:pt x="22948" y="177"/>
                  </a:lnTo>
                  <a:lnTo>
                    <a:pt x="22224" y="0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10">
              <a:extLst>
                <a:ext uri="{FF2B5EF4-FFF2-40B4-BE49-F238E27FC236}">
                  <a16:creationId xmlns:a16="http://schemas.microsoft.com/office/drawing/2014/main" id="{6AA2FCD3-B31E-26E7-4999-F3A64DE41CC9}"/>
                </a:ext>
              </a:extLst>
            </p:cNvPr>
            <p:cNvSpPr/>
            <p:nvPr/>
          </p:nvSpPr>
          <p:spPr>
            <a:xfrm>
              <a:off x="2621254" y="642910"/>
              <a:ext cx="99695" cy="56515"/>
            </a:xfrm>
            <a:custGeom>
              <a:avLst/>
              <a:gdLst/>
              <a:ahLst/>
              <a:cxnLst/>
              <a:rect l="l" t="t" r="r" b="b"/>
              <a:pathLst>
                <a:path w="99694" h="56515">
                  <a:moveTo>
                    <a:pt x="419" y="48958"/>
                  </a:moveTo>
                  <a:lnTo>
                    <a:pt x="1054" y="49390"/>
                  </a:lnTo>
                  <a:lnTo>
                    <a:pt x="660" y="49987"/>
                  </a:lnTo>
                  <a:lnTo>
                    <a:pt x="0" y="51092"/>
                  </a:lnTo>
                  <a:lnTo>
                    <a:pt x="9737" y="55077"/>
                  </a:lnTo>
                  <a:lnTo>
                    <a:pt x="19010" y="55954"/>
                  </a:lnTo>
                  <a:lnTo>
                    <a:pt x="26080" y="55276"/>
                  </a:lnTo>
                  <a:lnTo>
                    <a:pt x="29034" y="54635"/>
                  </a:lnTo>
                  <a:lnTo>
                    <a:pt x="32582" y="53149"/>
                  </a:lnTo>
                  <a:lnTo>
                    <a:pt x="15398" y="53136"/>
                  </a:lnTo>
                  <a:lnTo>
                    <a:pt x="8928" y="53098"/>
                  </a:lnTo>
                  <a:lnTo>
                    <a:pt x="2481" y="48996"/>
                  </a:lnTo>
                  <a:lnTo>
                    <a:pt x="639" y="48983"/>
                  </a:lnTo>
                  <a:lnTo>
                    <a:pt x="419" y="48958"/>
                  </a:lnTo>
                  <a:close/>
                </a:path>
                <a:path w="99694" h="56515">
                  <a:moveTo>
                    <a:pt x="33993" y="52565"/>
                  </a:moveTo>
                  <a:lnTo>
                    <a:pt x="23088" y="52565"/>
                  </a:lnTo>
                  <a:lnTo>
                    <a:pt x="17627" y="53149"/>
                  </a:lnTo>
                  <a:lnTo>
                    <a:pt x="32582" y="53149"/>
                  </a:lnTo>
                  <a:lnTo>
                    <a:pt x="33993" y="52565"/>
                  </a:lnTo>
                  <a:close/>
                </a:path>
                <a:path w="99694" h="56515">
                  <a:moveTo>
                    <a:pt x="17749" y="53136"/>
                  </a:moveTo>
                  <a:close/>
                </a:path>
                <a:path w="99694" h="56515">
                  <a:moveTo>
                    <a:pt x="51828" y="0"/>
                  </a:moveTo>
                  <a:lnTo>
                    <a:pt x="50101" y="952"/>
                  </a:lnTo>
                  <a:lnTo>
                    <a:pt x="37906" y="4600"/>
                  </a:lnTo>
                  <a:lnTo>
                    <a:pt x="31548" y="7894"/>
                  </a:lnTo>
                  <a:lnTo>
                    <a:pt x="28964" y="12705"/>
                  </a:lnTo>
                  <a:lnTo>
                    <a:pt x="28092" y="20904"/>
                  </a:lnTo>
                  <a:lnTo>
                    <a:pt x="21497" y="35381"/>
                  </a:lnTo>
                  <a:lnTo>
                    <a:pt x="14197" y="43786"/>
                  </a:lnTo>
                  <a:lnTo>
                    <a:pt x="7427" y="47757"/>
                  </a:lnTo>
                  <a:lnTo>
                    <a:pt x="2425" y="48933"/>
                  </a:lnTo>
                  <a:lnTo>
                    <a:pt x="9524" y="53098"/>
                  </a:lnTo>
                  <a:lnTo>
                    <a:pt x="17749" y="53136"/>
                  </a:lnTo>
                  <a:lnTo>
                    <a:pt x="23088" y="52565"/>
                  </a:lnTo>
                  <a:lnTo>
                    <a:pt x="33993" y="52565"/>
                  </a:lnTo>
                  <a:lnTo>
                    <a:pt x="50520" y="31584"/>
                  </a:lnTo>
                  <a:lnTo>
                    <a:pt x="51059" y="29730"/>
                  </a:lnTo>
                  <a:lnTo>
                    <a:pt x="51625" y="28244"/>
                  </a:lnTo>
                  <a:lnTo>
                    <a:pt x="52053" y="28244"/>
                  </a:lnTo>
                  <a:lnTo>
                    <a:pt x="52933" y="26555"/>
                  </a:lnTo>
                  <a:lnTo>
                    <a:pt x="53884" y="23850"/>
                  </a:lnTo>
                  <a:lnTo>
                    <a:pt x="54038" y="23482"/>
                  </a:lnTo>
                  <a:lnTo>
                    <a:pt x="60439" y="13703"/>
                  </a:lnTo>
                  <a:lnTo>
                    <a:pt x="72389" y="11976"/>
                  </a:lnTo>
                  <a:lnTo>
                    <a:pt x="73926" y="11658"/>
                  </a:lnTo>
                  <a:lnTo>
                    <a:pt x="78730" y="11658"/>
                  </a:lnTo>
                  <a:lnTo>
                    <a:pt x="76551" y="9258"/>
                  </a:lnTo>
                  <a:lnTo>
                    <a:pt x="70281" y="9258"/>
                  </a:lnTo>
                  <a:lnTo>
                    <a:pt x="61252" y="6324"/>
                  </a:lnTo>
                  <a:lnTo>
                    <a:pt x="53873" y="1752"/>
                  </a:lnTo>
                  <a:lnTo>
                    <a:pt x="51828" y="0"/>
                  </a:lnTo>
                  <a:close/>
                </a:path>
                <a:path w="99694" h="56515">
                  <a:moveTo>
                    <a:pt x="1663" y="48475"/>
                  </a:moveTo>
                  <a:lnTo>
                    <a:pt x="1320" y="48983"/>
                  </a:lnTo>
                  <a:lnTo>
                    <a:pt x="749" y="48996"/>
                  </a:lnTo>
                  <a:lnTo>
                    <a:pt x="2481" y="48996"/>
                  </a:lnTo>
                  <a:lnTo>
                    <a:pt x="1663" y="48475"/>
                  </a:lnTo>
                  <a:close/>
                </a:path>
                <a:path w="99694" h="56515">
                  <a:moveTo>
                    <a:pt x="78730" y="11658"/>
                  </a:moveTo>
                  <a:lnTo>
                    <a:pt x="73926" y="11658"/>
                  </a:lnTo>
                  <a:lnTo>
                    <a:pt x="74739" y="11836"/>
                  </a:lnTo>
                  <a:lnTo>
                    <a:pt x="75323" y="12471"/>
                  </a:lnTo>
                  <a:lnTo>
                    <a:pt x="75222" y="13436"/>
                  </a:lnTo>
                  <a:lnTo>
                    <a:pt x="75031" y="14071"/>
                  </a:lnTo>
                  <a:lnTo>
                    <a:pt x="74688" y="28384"/>
                  </a:lnTo>
                  <a:lnTo>
                    <a:pt x="86537" y="32727"/>
                  </a:lnTo>
                  <a:lnTo>
                    <a:pt x="88823" y="33705"/>
                  </a:lnTo>
                  <a:lnTo>
                    <a:pt x="90919" y="33731"/>
                  </a:lnTo>
                  <a:lnTo>
                    <a:pt x="96164" y="31102"/>
                  </a:lnTo>
                  <a:lnTo>
                    <a:pt x="96296" y="30568"/>
                  </a:lnTo>
                  <a:lnTo>
                    <a:pt x="90373" y="30568"/>
                  </a:lnTo>
                  <a:lnTo>
                    <a:pt x="89179" y="30518"/>
                  </a:lnTo>
                  <a:lnTo>
                    <a:pt x="87600" y="29845"/>
                  </a:lnTo>
                  <a:lnTo>
                    <a:pt x="77812" y="26174"/>
                  </a:lnTo>
                  <a:lnTo>
                    <a:pt x="78029" y="17399"/>
                  </a:lnTo>
                  <a:lnTo>
                    <a:pt x="78041" y="14782"/>
                  </a:lnTo>
                  <a:lnTo>
                    <a:pt x="78892" y="11836"/>
                  </a:lnTo>
                  <a:lnTo>
                    <a:pt x="78730" y="11658"/>
                  </a:lnTo>
                  <a:close/>
                </a:path>
                <a:path w="99694" h="56515">
                  <a:moveTo>
                    <a:pt x="96856" y="17424"/>
                  </a:moveTo>
                  <a:lnTo>
                    <a:pt x="91503" y="17424"/>
                  </a:lnTo>
                  <a:lnTo>
                    <a:pt x="92990" y="17729"/>
                  </a:lnTo>
                  <a:lnTo>
                    <a:pt x="95453" y="20497"/>
                  </a:lnTo>
                  <a:lnTo>
                    <a:pt x="94825" y="23926"/>
                  </a:lnTo>
                  <a:lnTo>
                    <a:pt x="94699" y="24523"/>
                  </a:lnTo>
                  <a:lnTo>
                    <a:pt x="94340" y="25717"/>
                  </a:lnTo>
                  <a:lnTo>
                    <a:pt x="94094" y="26708"/>
                  </a:lnTo>
                  <a:lnTo>
                    <a:pt x="93141" y="29184"/>
                  </a:lnTo>
                  <a:lnTo>
                    <a:pt x="90373" y="30568"/>
                  </a:lnTo>
                  <a:lnTo>
                    <a:pt x="96296" y="30568"/>
                  </a:lnTo>
                  <a:lnTo>
                    <a:pt x="97291" y="26555"/>
                  </a:lnTo>
                  <a:lnTo>
                    <a:pt x="99161" y="20078"/>
                  </a:lnTo>
                  <a:lnTo>
                    <a:pt x="96856" y="17424"/>
                  </a:lnTo>
                  <a:close/>
                </a:path>
                <a:path w="99694" h="56515">
                  <a:moveTo>
                    <a:pt x="52053" y="28244"/>
                  </a:moveTo>
                  <a:lnTo>
                    <a:pt x="51625" y="28244"/>
                  </a:lnTo>
                  <a:lnTo>
                    <a:pt x="51274" y="29184"/>
                  </a:lnTo>
                  <a:lnTo>
                    <a:pt x="50863" y="30530"/>
                  </a:lnTo>
                  <a:lnTo>
                    <a:pt x="52053" y="28244"/>
                  </a:lnTo>
                  <a:close/>
                </a:path>
                <a:path w="99694" h="56515">
                  <a:moveTo>
                    <a:pt x="92151" y="14211"/>
                  </a:moveTo>
                  <a:lnTo>
                    <a:pt x="88836" y="14719"/>
                  </a:lnTo>
                  <a:lnTo>
                    <a:pt x="88260" y="14871"/>
                  </a:lnTo>
                  <a:lnTo>
                    <a:pt x="85839" y="15595"/>
                  </a:lnTo>
                  <a:lnTo>
                    <a:pt x="84099" y="17399"/>
                  </a:lnTo>
                  <a:lnTo>
                    <a:pt x="80429" y="17945"/>
                  </a:lnTo>
                  <a:lnTo>
                    <a:pt x="78358" y="18110"/>
                  </a:lnTo>
                  <a:lnTo>
                    <a:pt x="78930" y="21450"/>
                  </a:lnTo>
                  <a:lnTo>
                    <a:pt x="80340" y="23926"/>
                  </a:lnTo>
                  <a:lnTo>
                    <a:pt x="81902" y="25717"/>
                  </a:lnTo>
                  <a:lnTo>
                    <a:pt x="85940" y="25349"/>
                  </a:lnTo>
                  <a:lnTo>
                    <a:pt x="85636" y="25044"/>
                  </a:lnTo>
                  <a:lnTo>
                    <a:pt x="85229" y="24523"/>
                  </a:lnTo>
                  <a:lnTo>
                    <a:pt x="86296" y="23850"/>
                  </a:lnTo>
                  <a:lnTo>
                    <a:pt x="85483" y="22580"/>
                  </a:lnTo>
                  <a:lnTo>
                    <a:pt x="85255" y="21513"/>
                  </a:lnTo>
                  <a:lnTo>
                    <a:pt x="86220" y="18986"/>
                  </a:lnTo>
                  <a:lnTo>
                    <a:pt x="88711" y="17945"/>
                  </a:lnTo>
                  <a:lnTo>
                    <a:pt x="89347" y="17767"/>
                  </a:lnTo>
                  <a:lnTo>
                    <a:pt x="91503" y="17424"/>
                  </a:lnTo>
                  <a:lnTo>
                    <a:pt x="96856" y="17424"/>
                  </a:lnTo>
                  <a:lnTo>
                    <a:pt x="94640" y="14871"/>
                  </a:lnTo>
                  <a:lnTo>
                    <a:pt x="92151" y="14211"/>
                  </a:lnTo>
                  <a:close/>
                </a:path>
                <a:path w="99694" h="56515">
                  <a:moveTo>
                    <a:pt x="78099" y="14581"/>
                  </a:moveTo>
                  <a:lnTo>
                    <a:pt x="78041" y="14782"/>
                  </a:lnTo>
                  <a:lnTo>
                    <a:pt x="78099" y="14581"/>
                  </a:lnTo>
                  <a:close/>
                </a:path>
                <a:path w="99694" h="56515">
                  <a:moveTo>
                    <a:pt x="78162" y="14363"/>
                  </a:moveTo>
                  <a:lnTo>
                    <a:pt x="78099" y="14581"/>
                  </a:lnTo>
                  <a:lnTo>
                    <a:pt x="78162" y="14363"/>
                  </a:lnTo>
                  <a:close/>
                </a:path>
                <a:path w="99694" h="56515">
                  <a:moveTo>
                    <a:pt x="74282" y="8432"/>
                  </a:moveTo>
                  <a:lnTo>
                    <a:pt x="71843" y="8953"/>
                  </a:lnTo>
                  <a:lnTo>
                    <a:pt x="71259" y="9042"/>
                  </a:lnTo>
                  <a:lnTo>
                    <a:pt x="70281" y="9258"/>
                  </a:lnTo>
                  <a:lnTo>
                    <a:pt x="76551" y="9258"/>
                  </a:lnTo>
                  <a:lnTo>
                    <a:pt x="76136" y="8801"/>
                  </a:lnTo>
                  <a:lnTo>
                    <a:pt x="74282" y="8432"/>
                  </a:lnTo>
                  <a:close/>
                </a:path>
              </a:pathLst>
            </a:custGeom>
            <a:solidFill>
              <a:srgbClr val="9DD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11">
              <a:extLst>
                <a:ext uri="{FF2B5EF4-FFF2-40B4-BE49-F238E27FC236}">
                  <a16:creationId xmlns:a16="http://schemas.microsoft.com/office/drawing/2014/main" id="{4FC0ADAF-0FC6-17DB-DEB8-5BFF2AF9E1CC}"/>
                </a:ext>
              </a:extLst>
            </p:cNvPr>
            <p:cNvSpPr/>
            <p:nvPr/>
          </p:nvSpPr>
          <p:spPr>
            <a:xfrm>
              <a:off x="2700616" y="660501"/>
              <a:ext cx="16510" cy="15875"/>
            </a:xfrm>
            <a:custGeom>
              <a:avLst/>
              <a:gdLst/>
              <a:ahLst/>
              <a:cxnLst/>
              <a:rect l="l" t="t" r="r" b="b"/>
              <a:pathLst>
                <a:path w="16510" h="15875">
                  <a:moveTo>
                    <a:pt x="8966" y="15722"/>
                  </a:moveTo>
                  <a:lnTo>
                    <a:pt x="8382" y="15595"/>
                  </a:lnTo>
                  <a:lnTo>
                    <a:pt x="7785" y="15405"/>
                  </a:lnTo>
                  <a:lnTo>
                    <a:pt x="7162" y="15138"/>
                  </a:lnTo>
                  <a:lnTo>
                    <a:pt x="3251" y="13703"/>
                  </a:lnTo>
                  <a:lnTo>
                    <a:pt x="0" y="9829"/>
                  </a:lnTo>
                  <a:lnTo>
                    <a:pt x="1612" y="11950"/>
                  </a:lnTo>
                  <a:lnTo>
                    <a:pt x="5067" y="15773"/>
                  </a:lnTo>
                  <a:lnTo>
                    <a:pt x="8966" y="15722"/>
                  </a:lnTo>
                  <a:close/>
                </a:path>
                <a:path w="16510" h="15875">
                  <a:moveTo>
                    <a:pt x="16040" y="3187"/>
                  </a:moveTo>
                  <a:lnTo>
                    <a:pt x="11963" y="0"/>
                  </a:lnTo>
                  <a:lnTo>
                    <a:pt x="11036" y="12"/>
                  </a:lnTo>
                  <a:lnTo>
                    <a:pt x="9982" y="177"/>
                  </a:lnTo>
                  <a:lnTo>
                    <a:pt x="9258" y="393"/>
                  </a:lnTo>
                  <a:lnTo>
                    <a:pt x="6858" y="1397"/>
                  </a:lnTo>
                  <a:lnTo>
                    <a:pt x="5892" y="3924"/>
                  </a:lnTo>
                  <a:lnTo>
                    <a:pt x="6121" y="4991"/>
                  </a:lnTo>
                  <a:lnTo>
                    <a:pt x="6934" y="6261"/>
                  </a:lnTo>
                  <a:lnTo>
                    <a:pt x="5359" y="7264"/>
                  </a:lnTo>
                  <a:lnTo>
                    <a:pt x="5638" y="7632"/>
                  </a:lnTo>
                  <a:lnTo>
                    <a:pt x="4584" y="7759"/>
                  </a:lnTo>
                  <a:lnTo>
                    <a:pt x="4343" y="7912"/>
                  </a:lnTo>
                  <a:lnTo>
                    <a:pt x="2451" y="8026"/>
                  </a:lnTo>
                  <a:lnTo>
                    <a:pt x="5041" y="11061"/>
                  </a:lnTo>
                  <a:lnTo>
                    <a:pt x="8077" y="12192"/>
                  </a:lnTo>
                  <a:lnTo>
                    <a:pt x="9715" y="12890"/>
                  </a:lnTo>
                  <a:lnTo>
                    <a:pt x="10998" y="12979"/>
                  </a:lnTo>
                  <a:lnTo>
                    <a:pt x="13779" y="11595"/>
                  </a:lnTo>
                  <a:lnTo>
                    <a:pt x="14732" y="9118"/>
                  </a:lnTo>
                  <a:lnTo>
                    <a:pt x="15354" y="6858"/>
                  </a:lnTo>
                  <a:lnTo>
                    <a:pt x="16040" y="3187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12">
              <a:extLst>
                <a:ext uri="{FF2B5EF4-FFF2-40B4-BE49-F238E27FC236}">
                  <a16:creationId xmlns:a16="http://schemas.microsoft.com/office/drawing/2014/main" id="{91A1521B-664A-8EC1-26EA-474B9407781F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772397" y="666851"/>
              <a:ext cx="12280" cy="12775"/>
            </a:xfrm>
            <a:prstGeom prst="rect">
              <a:avLst/>
            </a:prstGeom>
          </p:spPr>
        </p:pic>
        <p:pic>
          <p:nvPicPr>
            <p:cNvPr id="51" name="object 13">
              <a:extLst>
                <a:ext uri="{FF2B5EF4-FFF2-40B4-BE49-F238E27FC236}">
                  <a16:creationId xmlns:a16="http://schemas.microsoft.com/office/drawing/2014/main" id="{EA1EB914-C4FB-BF18-AEB8-A8F4D9DAC338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609644" y="610693"/>
              <a:ext cx="239269" cy="557584"/>
            </a:xfrm>
            <a:prstGeom prst="rect">
              <a:avLst/>
            </a:prstGeom>
          </p:spPr>
        </p:pic>
        <p:sp>
          <p:nvSpPr>
            <p:cNvPr id="52" name="object 14">
              <a:extLst>
                <a:ext uri="{FF2B5EF4-FFF2-40B4-BE49-F238E27FC236}">
                  <a16:creationId xmlns:a16="http://schemas.microsoft.com/office/drawing/2014/main" id="{AB6A7C5D-EB82-5D0D-DD7B-6B74925EF2FF}"/>
                </a:ext>
              </a:extLst>
            </p:cNvPr>
            <p:cNvSpPr/>
            <p:nvPr/>
          </p:nvSpPr>
          <p:spPr>
            <a:xfrm>
              <a:off x="2548255" y="1092783"/>
              <a:ext cx="138430" cy="107314"/>
            </a:xfrm>
            <a:custGeom>
              <a:avLst/>
              <a:gdLst/>
              <a:ahLst/>
              <a:cxnLst/>
              <a:rect l="l" t="t" r="r" b="b"/>
              <a:pathLst>
                <a:path w="138430" h="107315">
                  <a:moveTo>
                    <a:pt x="39662" y="65532"/>
                  </a:moveTo>
                  <a:lnTo>
                    <a:pt x="39408" y="65633"/>
                  </a:lnTo>
                  <a:lnTo>
                    <a:pt x="39662" y="65532"/>
                  </a:lnTo>
                  <a:close/>
                </a:path>
                <a:path w="138430" h="107315">
                  <a:moveTo>
                    <a:pt x="94475" y="99415"/>
                  </a:moveTo>
                  <a:lnTo>
                    <a:pt x="94005" y="96596"/>
                  </a:lnTo>
                  <a:lnTo>
                    <a:pt x="82740" y="91719"/>
                  </a:lnTo>
                  <a:lnTo>
                    <a:pt x="74968" y="87261"/>
                  </a:lnTo>
                  <a:lnTo>
                    <a:pt x="70472" y="84010"/>
                  </a:lnTo>
                  <a:lnTo>
                    <a:pt x="69011" y="82753"/>
                  </a:lnTo>
                  <a:lnTo>
                    <a:pt x="61239" y="77101"/>
                  </a:lnTo>
                  <a:lnTo>
                    <a:pt x="60363" y="76466"/>
                  </a:lnTo>
                  <a:lnTo>
                    <a:pt x="54394" y="77101"/>
                  </a:lnTo>
                  <a:lnTo>
                    <a:pt x="51752" y="76047"/>
                  </a:lnTo>
                  <a:lnTo>
                    <a:pt x="49504" y="74803"/>
                  </a:lnTo>
                  <a:lnTo>
                    <a:pt x="47599" y="73482"/>
                  </a:lnTo>
                  <a:lnTo>
                    <a:pt x="32804" y="73406"/>
                  </a:lnTo>
                  <a:lnTo>
                    <a:pt x="20218" y="70878"/>
                  </a:lnTo>
                  <a:lnTo>
                    <a:pt x="15544" y="69278"/>
                  </a:lnTo>
                  <a:lnTo>
                    <a:pt x="11468" y="67894"/>
                  </a:lnTo>
                  <a:lnTo>
                    <a:pt x="8191" y="66446"/>
                  </a:lnTo>
                  <a:lnTo>
                    <a:pt x="4267" y="69278"/>
                  </a:lnTo>
                  <a:lnTo>
                    <a:pt x="12" y="67945"/>
                  </a:lnTo>
                  <a:lnTo>
                    <a:pt x="11633" y="76936"/>
                  </a:lnTo>
                  <a:lnTo>
                    <a:pt x="22161" y="78193"/>
                  </a:lnTo>
                  <a:lnTo>
                    <a:pt x="34429" y="82448"/>
                  </a:lnTo>
                  <a:lnTo>
                    <a:pt x="39611" y="94386"/>
                  </a:lnTo>
                  <a:lnTo>
                    <a:pt x="47320" y="106972"/>
                  </a:lnTo>
                  <a:lnTo>
                    <a:pt x="52349" y="104927"/>
                  </a:lnTo>
                  <a:lnTo>
                    <a:pt x="64465" y="101612"/>
                  </a:lnTo>
                  <a:lnTo>
                    <a:pt x="74422" y="99987"/>
                  </a:lnTo>
                  <a:lnTo>
                    <a:pt x="81153" y="99466"/>
                  </a:lnTo>
                  <a:lnTo>
                    <a:pt x="83629" y="99415"/>
                  </a:lnTo>
                  <a:lnTo>
                    <a:pt x="94475" y="99415"/>
                  </a:lnTo>
                  <a:close/>
                </a:path>
                <a:path w="138430" h="107315">
                  <a:moveTo>
                    <a:pt x="109677" y="21996"/>
                  </a:moveTo>
                  <a:lnTo>
                    <a:pt x="108851" y="18707"/>
                  </a:lnTo>
                  <a:lnTo>
                    <a:pt x="108254" y="16344"/>
                  </a:lnTo>
                  <a:lnTo>
                    <a:pt x="102768" y="14528"/>
                  </a:lnTo>
                  <a:lnTo>
                    <a:pt x="105422" y="4635"/>
                  </a:lnTo>
                  <a:lnTo>
                    <a:pt x="106667" y="0"/>
                  </a:lnTo>
                  <a:lnTo>
                    <a:pt x="96037" y="4635"/>
                  </a:lnTo>
                  <a:lnTo>
                    <a:pt x="93891" y="4584"/>
                  </a:lnTo>
                  <a:lnTo>
                    <a:pt x="89776" y="5372"/>
                  </a:lnTo>
                  <a:lnTo>
                    <a:pt x="87172" y="8394"/>
                  </a:lnTo>
                  <a:lnTo>
                    <a:pt x="89395" y="14528"/>
                  </a:lnTo>
                  <a:lnTo>
                    <a:pt x="89496" y="16344"/>
                  </a:lnTo>
                  <a:lnTo>
                    <a:pt x="89141" y="22644"/>
                  </a:lnTo>
                  <a:lnTo>
                    <a:pt x="98628" y="18707"/>
                  </a:lnTo>
                  <a:lnTo>
                    <a:pt x="102501" y="19710"/>
                  </a:lnTo>
                  <a:lnTo>
                    <a:pt x="104368" y="22707"/>
                  </a:lnTo>
                  <a:lnTo>
                    <a:pt x="106311" y="22009"/>
                  </a:lnTo>
                  <a:lnTo>
                    <a:pt x="109677" y="21996"/>
                  </a:lnTo>
                  <a:close/>
                </a:path>
                <a:path w="138430" h="107315">
                  <a:moveTo>
                    <a:pt x="138023" y="59182"/>
                  </a:moveTo>
                  <a:lnTo>
                    <a:pt x="126695" y="59499"/>
                  </a:lnTo>
                  <a:lnTo>
                    <a:pt x="125907" y="51371"/>
                  </a:lnTo>
                  <a:lnTo>
                    <a:pt x="119138" y="47904"/>
                  </a:lnTo>
                  <a:lnTo>
                    <a:pt x="113474" y="47396"/>
                  </a:lnTo>
                  <a:lnTo>
                    <a:pt x="111379" y="47218"/>
                  </a:lnTo>
                  <a:lnTo>
                    <a:pt x="107683" y="47396"/>
                  </a:lnTo>
                  <a:lnTo>
                    <a:pt x="107759" y="42214"/>
                  </a:lnTo>
                  <a:lnTo>
                    <a:pt x="107835" y="37807"/>
                  </a:lnTo>
                  <a:lnTo>
                    <a:pt x="98717" y="37807"/>
                  </a:lnTo>
                  <a:lnTo>
                    <a:pt x="94627" y="37338"/>
                  </a:lnTo>
                  <a:lnTo>
                    <a:pt x="90385" y="39535"/>
                  </a:lnTo>
                  <a:lnTo>
                    <a:pt x="87033" y="42214"/>
                  </a:lnTo>
                  <a:lnTo>
                    <a:pt x="82575" y="40208"/>
                  </a:lnTo>
                  <a:lnTo>
                    <a:pt x="80276" y="38836"/>
                  </a:lnTo>
                  <a:lnTo>
                    <a:pt x="78841" y="41262"/>
                  </a:lnTo>
                  <a:lnTo>
                    <a:pt x="76708" y="43853"/>
                  </a:lnTo>
                  <a:lnTo>
                    <a:pt x="73609" y="45605"/>
                  </a:lnTo>
                  <a:lnTo>
                    <a:pt x="64338" y="51435"/>
                  </a:lnTo>
                  <a:lnTo>
                    <a:pt x="63500" y="59499"/>
                  </a:lnTo>
                  <a:lnTo>
                    <a:pt x="63385" y="63042"/>
                  </a:lnTo>
                  <a:lnTo>
                    <a:pt x="63207" y="64033"/>
                  </a:lnTo>
                  <a:lnTo>
                    <a:pt x="66306" y="67449"/>
                  </a:lnTo>
                  <a:lnTo>
                    <a:pt x="70421" y="66725"/>
                  </a:lnTo>
                  <a:lnTo>
                    <a:pt x="70789" y="78308"/>
                  </a:lnTo>
                  <a:lnTo>
                    <a:pt x="74663" y="83375"/>
                  </a:lnTo>
                  <a:lnTo>
                    <a:pt x="79121" y="84531"/>
                  </a:lnTo>
                  <a:lnTo>
                    <a:pt x="81267" y="84340"/>
                  </a:lnTo>
                  <a:lnTo>
                    <a:pt x="91948" y="93345"/>
                  </a:lnTo>
                  <a:lnTo>
                    <a:pt x="99225" y="93992"/>
                  </a:lnTo>
                  <a:lnTo>
                    <a:pt x="103365" y="90957"/>
                  </a:lnTo>
                  <a:lnTo>
                    <a:pt x="104686" y="88900"/>
                  </a:lnTo>
                  <a:lnTo>
                    <a:pt x="105943" y="84645"/>
                  </a:lnTo>
                  <a:lnTo>
                    <a:pt x="105638" y="84340"/>
                  </a:lnTo>
                  <a:lnTo>
                    <a:pt x="102958" y="81661"/>
                  </a:lnTo>
                  <a:lnTo>
                    <a:pt x="112077" y="81826"/>
                  </a:lnTo>
                  <a:lnTo>
                    <a:pt x="112141" y="81661"/>
                  </a:lnTo>
                  <a:lnTo>
                    <a:pt x="114122" y="76949"/>
                  </a:lnTo>
                  <a:lnTo>
                    <a:pt x="128663" y="77444"/>
                  </a:lnTo>
                  <a:lnTo>
                    <a:pt x="129641" y="76949"/>
                  </a:lnTo>
                  <a:lnTo>
                    <a:pt x="135686" y="73926"/>
                  </a:lnTo>
                  <a:lnTo>
                    <a:pt x="137896" y="69519"/>
                  </a:lnTo>
                  <a:lnTo>
                    <a:pt x="138010" y="67449"/>
                  </a:lnTo>
                  <a:lnTo>
                    <a:pt x="138023" y="66725"/>
                  </a:lnTo>
                  <a:lnTo>
                    <a:pt x="138023" y="59499"/>
                  </a:lnTo>
                  <a:lnTo>
                    <a:pt x="138023" y="59182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15">
              <a:extLst>
                <a:ext uri="{FF2B5EF4-FFF2-40B4-BE49-F238E27FC236}">
                  <a16:creationId xmlns:a16="http://schemas.microsoft.com/office/drawing/2014/main" id="{23682C1E-2C52-0175-2D4A-026AAC8B45C1}"/>
                </a:ext>
              </a:extLst>
            </p:cNvPr>
            <p:cNvSpPr/>
            <p:nvPr/>
          </p:nvSpPr>
          <p:spPr>
            <a:xfrm>
              <a:off x="2553347" y="1096479"/>
              <a:ext cx="156210" cy="97790"/>
            </a:xfrm>
            <a:custGeom>
              <a:avLst/>
              <a:gdLst/>
              <a:ahLst/>
              <a:cxnLst/>
              <a:rect l="l" t="t" r="r" b="b"/>
              <a:pathLst>
                <a:path w="156210" h="97790">
                  <a:moveTo>
                    <a:pt x="78854" y="91643"/>
                  </a:moveTo>
                  <a:lnTo>
                    <a:pt x="49771" y="78752"/>
                  </a:lnTo>
                  <a:lnTo>
                    <a:pt x="42240" y="73647"/>
                  </a:lnTo>
                  <a:lnTo>
                    <a:pt x="35814" y="71120"/>
                  </a:lnTo>
                  <a:lnTo>
                    <a:pt x="32969" y="70129"/>
                  </a:lnTo>
                  <a:lnTo>
                    <a:pt x="24599" y="69786"/>
                  </a:lnTo>
                  <a:lnTo>
                    <a:pt x="17018" y="67894"/>
                  </a:lnTo>
                  <a:lnTo>
                    <a:pt x="11595" y="66103"/>
                  </a:lnTo>
                  <a:lnTo>
                    <a:pt x="8102" y="65239"/>
                  </a:lnTo>
                  <a:lnTo>
                    <a:pt x="4826" y="64071"/>
                  </a:lnTo>
                  <a:lnTo>
                    <a:pt x="2476" y="63157"/>
                  </a:lnTo>
                  <a:lnTo>
                    <a:pt x="1930" y="63461"/>
                  </a:lnTo>
                  <a:lnTo>
                    <a:pt x="1066" y="63893"/>
                  </a:lnTo>
                  <a:lnTo>
                    <a:pt x="0" y="64211"/>
                  </a:lnTo>
                  <a:lnTo>
                    <a:pt x="11811" y="69748"/>
                  </a:lnTo>
                  <a:lnTo>
                    <a:pt x="21640" y="70739"/>
                  </a:lnTo>
                  <a:lnTo>
                    <a:pt x="33274" y="75450"/>
                  </a:lnTo>
                  <a:lnTo>
                    <a:pt x="42075" y="95567"/>
                  </a:lnTo>
                  <a:lnTo>
                    <a:pt x="45212" y="97777"/>
                  </a:lnTo>
                  <a:lnTo>
                    <a:pt x="42227" y="86931"/>
                  </a:lnTo>
                  <a:lnTo>
                    <a:pt x="48996" y="87083"/>
                  </a:lnTo>
                  <a:lnTo>
                    <a:pt x="61087" y="88265"/>
                  </a:lnTo>
                  <a:lnTo>
                    <a:pt x="70523" y="89776"/>
                  </a:lnTo>
                  <a:lnTo>
                    <a:pt x="76657" y="91084"/>
                  </a:lnTo>
                  <a:lnTo>
                    <a:pt x="78854" y="91643"/>
                  </a:lnTo>
                  <a:close/>
                </a:path>
                <a:path w="156210" h="97790">
                  <a:moveTo>
                    <a:pt x="95986" y="101"/>
                  </a:moveTo>
                  <a:lnTo>
                    <a:pt x="91859" y="1778"/>
                  </a:lnTo>
                  <a:lnTo>
                    <a:pt x="91109" y="7988"/>
                  </a:lnTo>
                  <a:lnTo>
                    <a:pt x="87045" y="10807"/>
                  </a:lnTo>
                  <a:lnTo>
                    <a:pt x="84747" y="15354"/>
                  </a:lnTo>
                  <a:lnTo>
                    <a:pt x="90576" y="13589"/>
                  </a:lnTo>
                  <a:lnTo>
                    <a:pt x="94043" y="12636"/>
                  </a:lnTo>
                  <a:lnTo>
                    <a:pt x="95758" y="5778"/>
                  </a:lnTo>
                  <a:lnTo>
                    <a:pt x="95986" y="101"/>
                  </a:lnTo>
                  <a:close/>
                </a:path>
                <a:path w="156210" h="97790">
                  <a:moveTo>
                    <a:pt x="99593" y="85204"/>
                  </a:moveTo>
                  <a:lnTo>
                    <a:pt x="93624" y="81432"/>
                  </a:lnTo>
                  <a:lnTo>
                    <a:pt x="87020" y="75768"/>
                  </a:lnTo>
                  <a:lnTo>
                    <a:pt x="82308" y="74510"/>
                  </a:lnTo>
                  <a:lnTo>
                    <a:pt x="85445" y="87718"/>
                  </a:lnTo>
                  <a:lnTo>
                    <a:pt x="94564" y="86779"/>
                  </a:lnTo>
                  <a:lnTo>
                    <a:pt x="99593" y="85204"/>
                  </a:lnTo>
                  <a:close/>
                </a:path>
                <a:path w="156210" h="97790">
                  <a:moveTo>
                    <a:pt x="112306" y="22301"/>
                  </a:moveTo>
                  <a:lnTo>
                    <a:pt x="82550" y="22301"/>
                  </a:lnTo>
                  <a:lnTo>
                    <a:pt x="76695" y="22301"/>
                  </a:lnTo>
                  <a:lnTo>
                    <a:pt x="77609" y="23774"/>
                  </a:lnTo>
                  <a:lnTo>
                    <a:pt x="78193" y="25412"/>
                  </a:lnTo>
                  <a:lnTo>
                    <a:pt x="78117" y="27076"/>
                  </a:lnTo>
                  <a:lnTo>
                    <a:pt x="101257" y="24536"/>
                  </a:lnTo>
                  <a:lnTo>
                    <a:pt x="112306" y="22301"/>
                  </a:lnTo>
                  <a:close/>
                </a:path>
                <a:path w="156210" h="97790">
                  <a:moveTo>
                    <a:pt x="129463" y="61785"/>
                  </a:moveTo>
                  <a:lnTo>
                    <a:pt x="127101" y="55816"/>
                  </a:lnTo>
                  <a:lnTo>
                    <a:pt x="121132" y="58166"/>
                  </a:lnTo>
                  <a:lnTo>
                    <a:pt x="126949" y="60680"/>
                  </a:lnTo>
                  <a:lnTo>
                    <a:pt x="125539" y="63982"/>
                  </a:lnTo>
                  <a:lnTo>
                    <a:pt x="85356" y="51854"/>
                  </a:lnTo>
                  <a:lnTo>
                    <a:pt x="84442" y="51092"/>
                  </a:lnTo>
                  <a:lnTo>
                    <a:pt x="83870" y="50622"/>
                  </a:lnTo>
                  <a:lnTo>
                    <a:pt x="74917" y="44335"/>
                  </a:lnTo>
                  <a:lnTo>
                    <a:pt x="70662" y="40881"/>
                  </a:lnTo>
                  <a:lnTo>
                    <a:pt x="85293" y="39928"/>
                  </a:lnTo>
                  <a:lnTo>
                    <a:pt x="94881" y="42608"/>
                  </a:lnTo>
                  <a:lnTo>
                    <a:pt x="87490" y="44335"/>
                  </a:lnTo>
                  <a:lnTo>
                    <a:pt x="86080" y="47790"/>
                  </a:lnTo>
                  <a:lnTo>
                    <a:pt x="88747" y="51092"/>
                  </a:lnTo>
                  <a:lnTo>
                    <a:pt x="92202" y="52197"/>
                  </a:lnTo>
                  <a:lnTo>
                    <a:pt x="104787" y="47485"/>
                  </a:lnTo>
                  <a:lnTo>
                    <a:pt x="113271" y="51092"/>
                  </a:lnTo>
                  <a:lnTo>
                    <a:pt x="107454" y="57696"/>
                  </a:lnTo>
                  <a:lnTo>
                    <a:pt x="100063" y="57543"/>
                  </a:lnTo>
                  <a:lnTo>
                    <a:pt x="113118" y="59893"/>
                  </a:lnTo>
                  <a:lnTo>
                    <a:pt x="116420" y="57696"/>
                  </a:lnTo>
                  <a:lnTo>
                    <a:pt x="119710" y="55499"/>
                  </a:lnTo>
                  <a:lnTo>
                    <a:pt x="126479" y="50622"/>
                  </a:lnTo>
                  <a:lnTo>
                    <a:pt x="118160" y="47485"/>
                  </a:lnTo>
                  <a:lnTo>
                    <a:pt x="115633" y="46532"/>
                  </a:lnTo>
                  <a:lnTo>
                    <a:pt x="115112" y="46380"/>
                  </a:lnTo>
                  <a:lnTo>
                    <a:pt x="103835" y="43078"/>
                  </a:lnTo>
                  <a:lnTo>
                    <a:pt x="99745" y="46380"/>
                  </a:lnTo>
                  <a:lnTo>
                    <a:pt x="102425" y="40246"/>
                  </a:lnTo>
                  <a:lnTo>
                    <a:pt x="101866" y="39928"/>
                  </a:lnTo>
                  <a:lnTo>
                    <a:pt x="101473" y="39700"/>
                  </a:lnTo>
                  <a:lnTo>
                    <a:pt x="95821" y="36474"/>
                  </a:lnTo>
                  <a:lnTo>
                    <a:pt x="86855" y="35534"/>
                  </a:lnTo>
                  <a:lnTo>
                    <a:pt x="82613" y="38366"/>
                  </a:lnTo>
                  <a:lnTo>
                    <a:pt x="78689" y="39700"/>
                  </a:lnTo>
                  <a:lnTo>
                    <a:pt x="75552" y="38773"/>
                  </a:lnTo>
                  <a:lnTo>
                    <a:pt x="73482" y="37604"/>
                  </a:lnTo>
                  <a:lnTo>
                    <a:pt x="72199" y="39217"/>
                  </a:lnTo>
                  <a:lnTo>
                    <a:pt x="70561" y="40754"/>
                  </a:lnTo>
                  <a:lnTo>
                    <a:pt x="68503" y="41922"/>
                  </a:lnTo>
                  <a:lnTo>
                    <a:pt x="68199" y="42113"/>
                  </a:lnTo>
                  <a:lnTo>
                    <a:pt x="67703" y="42481"/>
                  </a:lnTo>
                  <a:lnTo>
                    <a:pt x="68046" y="44577"/>
                  </a:lnTo>
                  <a:lnTo>
                    <a:pt x="66890" y="46532"/>
                  </a:lnTo>
                  <a:lnTo>
                    <a:pt x="65163" y="51257"/>
                  </a:lnTo>
                  <a:lnTo>
                    <a:pt x="72555" y="51092"/>
                  </a:lnTo>
                  <a:lnTo>
                    <a:pt x="72402" y="63792"/>
                  </a:lnTo>
                  <a:lnTo>
                    <a:pt x="70040" y="61302"/>
                  </a:lnTo>
                  <a:lnTo>
                    <a:pt x="69405" y="71043"/>
                  </a:lnTo>
                  <a:lnTo>
                    <a:pt x="72872" y="76390"/>
                  </a:lnTo>
                  <a:lnTo>
                    <a:pt x="77901" y="82054"/>
                  </a:lnTo>
                  <a:lnTo>
                    <a:pt x="77266" y="75768"/>
                  </a:lnTo>
                  <a:lnTo>
                    <a:pt x="76327" y="67906"/>
                  </a:lnTo>
                  <a:lnTo>
                    <a:pt x="72580" y="63995"/>
                  </a:lnTo>
                  <a:lnTo>
                    <a:pt x="89535" y="64147"/>
                  </a:lnTo>
                  <a:lnTo>
                    <a:pt x="94665" y="71018"/>
                  </a:lnTo>
                  <a:lnTo>
                    <a:pt x="101193" y="72351"/>
                  </a:lnTo>
                  <a:lnTo>
                    <a:pt x="106845" y="71018"/>
                  </a:lnTo>
                  <a:lnTo>
                    <a:pt x="109181" y="69964"/>
                  </a:lnTo>
                  <a:lnTo>
                    <a:pt x="122110" y="71069"/>
                  </a:lnTo>
                  <a:lnTo>
                    <a:pt x="124218" y="69964"/>
                  </a:lnTo>
                  <a:lnTo>
                    <a:pt x="126949" y="68541"/>
                  </a:lnTo>
                  <a:lnTo>
                    <a:pt x="127990" y="67983"/>
                  </a:lnTo>
                  <a:lnTo>
                    <a:pt x="129438" y="64147"/>
                  </a:lnTo>
                  <a:lnTo>
                    <a:pt x="129463" y="61785"/>
                  </a:lnTo>
                  <a:close/>
                </a:path>
                <a:path w="156210" h="97790">
                  <a:moveTo>
                    <a:pt x="155714" y="5283"/>
                  </a:moveTo>
                  <a:lnTo>
                    <a:pt x="155232" y="0"/>
                  </a:lnTo>
                  <a:lnTo>
                    <a:pt x="137668" y="9588"/>
                  </a:lnTo>
                  <a:lnTo>
                    <a:pt x="120777" y="15976"/>
                  </a:lnTo>
                  <a:lnTo>
                    <a:pt x="86080" y="22212"/>
                  </a:lnTo>
                  <a:lnTo>
                    <a:pt x="112712" y="22212"/>
                  </a:lnTo>
                  <a:lnTo>
                    <a:pt x="120230" y="20688"/>
                  </a:lnTo>
                  <a:lnTo>
                    <a:pt x="133070" y="17183"/>
                  </a:lnTo>
                  <a:lnTo>
                    <a:pt x="137795" y="15646"/>
                  </a:lnTo>
                  <a:lnTo>
                    <a:pt x="155714" y="5283"/>
                  </a:lnTo>
                  <a:close/>
                </a:path>
              </a:pathLst>
            </a:custGeom>
            <a:solidFill>
              <a:srgbClr val="FAC6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16">
              <a:extLst>
                <a:ext uri="{FF2B5EF4-FFF2-40B4-BE49-F238E27FC236}">
                  <a16:creationId xmlns:a16="http://schemas.microsoft.com/office/drawing/2014/main" id="{B1279B92-DA67-4134-AE0C-BE0AD32F19B4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573959" y="1138300"/>
              <a:ext cx="6642" cy="2565"/>
            </a:xfrm>
            <a:prstGeom prst="rect">
              <a:avLst/>
            </a:prstGeom>
          </p:spPr>
        </p:pic>
        <p:pic>
          <p:nvPicPr>
            <p:cNvPr id="55" name="object 17">
              <a:extLst>
                <a:ext uri="{FF2B5EF4-FFF2-40B4-BE49-F238E27FC236}">
                  <a16:creationId xmlns:a16="http://schemas.microsoft.com/office/drawing/2014/main" id="{65906B94-1389-1DDF-92A0-89B936BC64CF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556455" y="1083891"/>
              <a:ext cx="76104" cy="82643"/>
            </a:xfrm>
            <a:prstGeom prst="rect">
              <a:avLst/>
            </a:prstGeom>
          </p:spPr>
        </p:pic>
        <p:pic>
          <p:nvPicPr>
            <p:cNvPr id="56" name="object 18">
              <a:extLst>
                <a:ext uri="{FF2B5EF4-FFF2-40B4-BE49-F238E27FC236}">
                  <a16:creationId xmlns:a16="http://schemas.microsoft.com/office/drawing/2014/main" id="{DB07808D-52F8-8DE5-2CC5-5D20B395F143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565742" y="1137170"/>
              <a:ext cx="29248" cy="15773"/>
            </a:xfrm>
            <a:prstGeom prst="rect">
              <a:avLst/>
            </a:prstGeom>
          </p:spPr>
        </p:pic>
        <p:pic>
          <p:nvPicPr>
            <p:cNvPr id="57" name="object 19">
              <a:extLst>
                <a:ext uri="{FF2B5EF4-FFF2-40B4-BE49-F238E27FC236}">
                  <a16:creationId xmlns:a16="http://schemas.microsoft.com/office/drawing/2014/main" id="{988CA873-70EC-665C-CA14-E0B296352E01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543159" y="1040348"/>
              <a:ext cx="314471" cy="127342"/>
            </a:xfrm>
            <a:prstGeom prst="rect">
              <a:avLst/>
            </a:prstGeom>
          </p:spPr>
        </p:pic>
        <p:pic>
          <p:nvPicPr>
            <p:cNvPr id="58" name="object 20">
              <a:extLst>
                <a:ext uri="{FF2B5EF4-FFF2-40B4-BE49-F238E27FC236}">
                  <a16:creationId xmlns:a16="http://schemas.microsoft.com/office/drawing/2014/main" id="{CD0743B2-511B-80D0-BBEB-6A1DEB1A56BD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33345" y="693369"/>
              <a:ext cx="33858" cy="6921"/>
            </a:xfrm>
            <a:prstGeom prst="rect">
              <a:avLst/>
            </a:prstGeom>
          </p:spPr>
        </p:pic>
        <p:sp>
          <p:nvSpPr>
            <p:cNvPr id="59" name="object 21">
              <a:extLst>
                <a:ext uri="{FF2B5EF4-FFF2-40B4-BE49-F238E27FC236}">
                  <a16:creationId xmlns:a16="http://schemas.microsoft.com/office/drawing/2014/main" id="{5B803722-519C-A1DA-0FA1-23EE423F21FA}"/>
                </a:ext>
              </a:extLst>
            </p:cNvPr>
            <p:cNvSpPr/>
            <p:nvPr/>
          </p:nvSpPr>
          <p:spPr>
            <a:xfrm>
              <a:off x="2375940" y="654591"/>
              <a:ext cx="37465" cy="31750"/>
            </a:xfrm>
            <a:custGeom>
              <a:avLst/>
              <a:gdLst/>
              <a:ahLst/>
              <a:cxnLst/>
              <a:rect l="l" t="t" r="r" b="b"/>
              <a:pathLst>
                <a:path w="37464" h="31750">
                  <a:moveTo>
                    <a:pt x="15100" y="0"/>
                  </a:moveTo>
                  <a:lnTo>
                    <a:pt x="14376" y="177"/>
                  </a:lnTo>
                  <a:lnTo>
                    <a:pt x="14040" y="533"/>
                  </a:lnTo>
                  <a:lnTo>
                    <a:pt x="13995" y="2082"/>
                  </a:lnTo>
                  <a:lnTo>
                    <a:pt x="14096" y="2387"/>
                  </a:lnTo>
                  <a:lnTo>
                    <a:pt x="14414" y="15824"/>
                  </a:lnTo>
                  <a:lnTo>
                    <a:pt x="4038" y="20459"/>
                  </a:lnTo>
                  <a:lnTo>
                    <a:pt x="1676" y="21399"/>
                  </a:lnTo>
                  <a:lnTo>
                    <a:pt x="419" y="21717"/>
                  </a:lnTo>
                  <a:lnTo>
                    <a:pt x="0" y="21755"/>
                  </a:lnTo>
                  <a:lnTo>
                    <a:pt x="2971" y="22898"/>
                  </a:lnTo>
                  <a:lnTo>
                    <a:pt x="11582" y="26377"/>
                  </a:lnTo>
                  <a:lnTo>
                    <a:pt x="18745" y="31203"/>
                  </a:lnTo>
                  <a:lnTo>
                    <a:pt x="29286" y="30454"/>
                  </a:lnTo>
                  <a:lnTo>
                    <a:pt x="36804" y="17792"/>
                  </a:lnTo>
                  <a:lnTo>
                    <a:pt x="37020" y="17500"/>
                  </a:lnTo>
                  <a:lnTo>
                    <a:pt x="37325" y="16992"/>
                  </a:lnTo>
                  <a:lnTo>
                    <a:pt x="35890" y="14020"/>
                  </a:lnTo>
                  <a:lnTo>
                    <a:pt x="35255" y="12192"/>
                  </a:lnTo>
                  <a:lnTo>
                    <a:pt x="35090" y="11798"/>
                  </a:lnTo>
                  <a:lnTo>
                    <a:pt x="29946" y="3937"/>
                  </a:lnTo>
                  <a:lnTo>
                    <a:pt x="21666" y="1346"/>
                  </a:lnTo>
                  <a:lnTo>
                    <a:pt x="18046" y="533"/>
                  </a:lnTo>
                  <a:lnTo>
                    <a:pt x="15100" y="0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22">
              <a:extLst>
                <a:ext uri="{FF2B5EF4-FFF2-40B4-BE49-F238E27FC236}">
                  <a16:creationId xmlns:a16="http://schemas.microsoft.com/office/drawing/2014/main" id="{E31DAF71-99E7-3FD4-A02A-804849FF0747}"/>
                </a:ext>
              </a:extLst>
            </p:cNvPr>
            <p:cNvSpPr/>
            <p:nvPr/>
          </p:nvSpPr>
          <p:spPr>
            <a:xfrm>
              <a:off x="2365904" y="642910"/>
              <a:ext cx="99695" cy="56515"/>
            </a:xfrm>
            <a:custGeom>
              <a:avLst/>
              <a:gdLst/>
              <a:ahLst/>
              <a:cxnLst/>
              <a:rect l="l" t="t" r="r" b="b"/>
              <a:pathLst>
                <a:path w="99694" h="56515">
                  <a:moveTo>
                    <a:pt x="74412" y="28244"/>
                  </a:moveTo>
                  <a:lnTo>
                    <a:pt x="47536" y="28244"/>
                  </a:lnTo>
                  <a:lnTo>
                    <a:pt x="48152" y="29870"/>
                  </a:lnTo>
                  <a:lnTo>
                    <a:pt x="48641" y="31584"/>
                  </a:lnTo>
                  <a:lnTo>
                    <a:pt x="70167" y="54635"/>
                  </a:lnTo>
                  <a:lnTo>
                    <a:pt x="73079" y="55276"/>
                  </a:lnTo>
                  <a:lnTo>
                    <a:pt x="80146" y="55954"/>
                  </a:lnTo>
                  <a:lnTo>
                    <a:pt x="89418" y="55077"/>
                  </a:lnTo>
                  <a:lnTo>
                    <a:pt x="94132" y="53149"/>
                  </a:lnTo>
                  <a:lnTo>
                    <a:pt x="81340" y="53136"/>
                  </a:lnTo>
                  <a:lnTo>
                    <a:pt x="76073" y="52565"/>
                  </a:lnTo>
                  <a:lnTo>
                    <a:pt x="90545" y="52565"/>
                  </a:lnTo>
                  <a:lnTo>
                    <a:pt x="96735" y="48933"/>
                  </a:lnTo>
                  <a:lnTo>
                    <a:pt x="91734" y="47757"/>
                  </a:lnTo>
                  <a:lnTo>
                    <a:pt x="84964" y="43786"/>
                  </a:lnTo>
                  <a:lnTo>
                    <a:pt x="77663" y="35381"/>
                  </a:lnTo>
                  <a:lnTo>
                    <a:pt x="74412" y="28244"/>
                  </a:lnTo>
                  <a:close/>
                </a:path>
                <a:path w="99694" h="56515">
                  <a:moveTo>
                    <a:pt x="69951" y="54597"/>
                  </a:moveTo>
                  <a:lnTo>
                    <a:pt x="70127" y="54635"/>
                  </a:lnTo>
                  <a:lnTo>
                    <a:pt x="69951" y="54597"/>
                  </a:lnTo>
                  <a:close/>
                </a:path>
                <a:path w="99694" h="56515">
                  <a:moveTo>
                    <a:pt x="97497" y="48475"/>
                  </a:moveTo>
                  <a:lnTo>
                    <a:pt x="90233" y="53098"/>
                  </a:lnTo>
                  <a:lnTo>
                    <a:pt x="81534" y="53149"/>
                  </a:lnTo>
                  <a:lnTo>
                    <a:pt x="94132" y="53149"/>
                  </a:lnTo>
                  <a:lnTo>
                    <a:pt x="99161" y="51092"/>
                  </a:lnTo>
                  <a:lnTo>
                    <a:pt x="98501" y="49987"/>
                  </a:lnTo>
                  <a:lnTo>
                    <a:pt x="98107" y="49390"/>
                  </a:lnTo>
                  <a:lnTo>
                    <a:pt x="98686" y="48996"/>
                  </a:lnTo>
                  <a:lnTo>
                    <a:pt x="97840" y="48983"/>
                  </a:lnTo>
                  <a:lnTo>
                    <a:pt x="97497" y="48475"/>
                  </a:lnTo>
                  <a:close/>
                </a:path>
                <a:path w="99694" h="56515">
                  <a:moveTo>
                    <a:pt x="81412" y="53136"/>
                  </a:moveTo>
                  <a:close/>
                </a:path>
                <a:path w="99694" h="56515">
                  <a:moveTo>
                    <a:pt x="90545" y="52565"/>
                  </a:moveTo>
                  <a:lnTo>
                    <a:pt x="76073" y="52565"/>
                  </a:lnTo>
                  <a:lnTo>
                    <a:pt x="81412" y="53136"/>
                  </a:lnTo>
                  <a:lnTo>
                    <a:pt x="89636" y="53098"/>
                  </a:lnTo>
                  <a:lnTo>
                    <a:pt x="90545" y="52565"/>
                  </a:lnTo>
                  <a:close/>
                </a:path>
                <a:path w="99694" h="56515">
                  <a:moveTo>
                    <a:pt x="98742" y="48958"/>
                  </a:moveTo>
                  <a:lnTo>
                    <a:pt x="98412" y="48996"/>
                  </a:lnTo>
                  <a:lnTo>
                    <a:pt x="98686" y="48996"/>
                  </a:lnTo>
                  <a:close/>
                </a:path>
                <a:path w="99694" h="56515">
                  <a:moveTo>
                    <a:pt x="7010" y="14211"/>
                  </a:moveTo>
                  <a:lnTo>
                    <a:pt x="4521" y="14871"/>
                  </a:lnTo>
                  <a:lnTo>
                    <a:pt x="0" y="20078"/>
                  </a:lnTo>
                  <a:lnTo>
                    <a:pt x="1911" y="26708"/>
                  </a:lnTo>
                  <a:lnTo>
                    <a:pt x="2997" y="31102"/>
                  </a:lnTo>
                  <a:lnTo>
                    <a:pt x="8242" y="33731"/>
                  </a:lnTo>
                  <a:lnTo>
                    <a:pt x="10337" y="33705"/>
                  </a:lnTo>
                  <a:lnTo>
                    <a:pt x="12623" y="32727"/>
                  </a:lnTo>
                  <a:lnTo>
                    <a:pt x="18513" y="30568"/>
                  </a:lnTo>
                  <a:lnTo>
                    <a:pt x="8788" y="30568"/>
                  </a:lnTo>
                  <a:lnTo>
                    <a:pt x="6019" y="29184"/>
                  </a:lnTo>
                  <a:lnTo>
                    <a:pt x="5067" y="26708"/>
                  </a:lnTo>
                  <a:lnTo>
                    <a:pt x="4820" y="25717"/>
                  </a:lnTo>
                  <a:lnTo>
                    <a:pt x="4461" y="24523"/>
                  </a:lnTo>
                  <a:lnTo>
                    <a:pt x="3708" y="20497"/>
                  </a:lnTo>
                  <a:lnTo>
                    <a:pt x="6086" y="17767"/>
                  </a:lnTo>
                  <a:lnTo>
                    <a:pt x="7658" y="17424"/>
                  </a:lnTo>
                  <a:lnTo>
                    <a:pt x="15220" y="17424"/>
                  </a:lnTo>
                  <a:lnTo>
                    <a:pt x="15062" y="17399"/>
                  </a:lnTo>
                  <a:lnTo>
                    <a:pt x="13322" y="15595"/>
                  </a:lnTo>
                  <a:lnTo>
                    <a:pt x="10858" y="14859"/>
                  </a:lnTo>
                  <a:lnTo>
                    <a:pt x="10325" y="14719"/>
                  </a:lnTo>
                  <a:lnTo>
                    <a:pt x="7010" y="14211"/>
                  </a:lnTo>
                  <a:close/>
                </a:path>
                <a:path w="99694" h="56515">
                  <a:moveTo>
                    <a:pt x="24131" y="14363"/>
                  </a:moveTo>
                  <a:lnTo>
                    <a:pt x="21056" y="14363"/>
                  </a:lnTo>
                  <a:lnTo>
                    <a:pt x="21132" y="14782"/>
                  </a:lnTo>
                  <a:lnTo>
                    <a:pt x="21131" y="17399"/>
                  </a:lnTo>
                  <a:lnTo>
                    <a:pt x="21348" y="26174"/>
                  </a:lnTo>
                  <a:lnTo>
                    <a:pt x="11493" y="29870"/>
                  </a:lnTo>
                  <a:lnTo>
                    <a:pt x="9982" y="30518"/>
                  </a:lnTo>
                  <a:lnTo>
                    <a:pt x="8788" y="30568"/>
                  </a:lnTo>
                  <a:lnTo>
                    <a:pt x="18513" y="30568"/>
                  </a:lnTo>
                  <a:lnTo>
                    <a:pt x="24472" y="28384"/>
                  </a:lnTo>
                  <a:lnTo>
                    <a:pt x="24131" y="14363"/>
                  </a:lnTo>
                  <a:close/>
                </a:path>
                <a:path w="99694" h="56515">
                  <a:moveTo>
                    <a:pt x="69634" y="11658"/>
                  </a:moveTo>
                  <a:lnTo>
                    <a:pt x="25234" y="11658"/>
                  </a:lnTo>
                  <a:lnTo>
                    <a:pt x="26771" y="11976"/>
                  </a:lnTo>
                  <a:lnTo>
                    <a:pt x="38722" y="13703"/>
                  </a:lnTo>
                  <a:lnTo>
                    <a:pt x="45123" y="23482"/>
                  </a:lnTo>
                  <a:lnTo>
                    <a:pt x="45306" y="23926"/>
                  </a:lnTo>
                  <a:lnTo>
                    <a:pt x="46228" y="26555"/>
                  </a:lnTo>
                  <a:lnTo>
                    <a:pt x="48298" y="30530"/>
                  </a:lnTo>
                  <a:lnTo>
                    <a:pt x="48069" y="29730"/>
                  </a:lnTo>
                  <a:lnTo>
                    <a:pt x="47811" y="28968"/>
                  </a:lnTo>
                  <a:lnTo>
                    <a:pt x="47536" y="28244"/>
                  </a:lnTo>
                  <a:lnTo>
                    <a:pt x="74412" y="28244"/>
                  </a:lnTo>
                  <a:lnTo>
                    <a:pt x="71069" y="20904"/>
                  </a:lnTo>
                  <a:lnTo>
                    <a:pt x="70196" y="12705"/>
                  </a:lnTo>
                  <a:lnTo>
                    <a:pt x="69634" y="11658"/>
                  </a:lnTo>
                  <a:close/>
                </a:path>
                <a:path w="99694" h="56515">
                  <a:moveTo>
                    <a:pt x="17181" y="17729"/>
                  </a:moveTo>
                  <a:lnTo>
                    <a:pt x="9677" y="17729"/>
                  </a:lnTo>
                  <a:lnTo>
                    <a:pt x="9855" y="17767"/>
                  </a:lnTo>
                  <a:lnTo>
                    <a:pt x="10541" y="17970"/>
                  </a:lnTo>
                  <a:lnTo>
                    <a:pt x="12941" y="18986"/>
                  </a:lnTo>
                  <a:lnTo>
                    <a:pt x="13906" y="21513"/>
                  </a:lnTo>
                  <a:lnTo>
                    <a:pt x="13677" y="22580"/>
                  </a:lnTo>
                  <a:lnTo>
                    <a:pt x="13100" y="23482"/>
                  </a:lnTo>
                  <a:lnTo>
                    <a:pt x="12985" y="23926"/>
                  </a:lnTo>
                  <a:lnTo>
                    <a:pt x="13931" y="24523"/>
                  </a:lnTo>
                  <a:lnTo>
                    <a:pt x="13525" y="25044"/>
                  </a:lnTo>
                  <a:lnTo>
                    <a:pt x="13220" y="25349"/>
                  </a:lnTo>
                  <a:lnTo>
                    <a:pt x="17259" y="25717"/>
                  </a:lnTo>
                  <a:lnTo>
                    <a:pt x="18821" y="23926"/>
                  </a:lnTo>
                  <a:lnTo>
                    <a:pt x="20231" y="21450"/>
                  </a:lnTo>
                  <a:lnTo>
                    <a:pt x="20802" y="18110"/>
                  </a:lnTo>
                  <a:lnTo>
                    <a:pt x="18732" y="17945"/>
                  </a:lnTo>
                  <a:lnTo>
                    <a:pt x="17181" y="17729"/>
                  </a:lnTo>
                  <a:close/>
                </a:path>
                <a:path w="99694" h="56515">
                  <a:moveTo>
                    <a:pt x="9761" y="17752"/>
                  </a:moveTo>
                  <a:close/>
                </a:path>
                <a:path w="99694" h="56515">
                  <a:moveTo>
                    <a:pt x="15220" y="17424"/>
                  </a:moveTo>
                  <a:lnTo>
                    <a:pt x="7658" y="17424"/>
                  </a:lnTo>
                  <a:lnTo>
                    <a:pt x="9761" y="17752"/>
                  </a:lnTo>
                  <a:lnTo>
                    <a:pt x="17181" y="17729"/>
                  </a:lnTo>
                  <a:lnTo>
                    <a:pt x="15220" y="17424"/>
                  </a:lnTo>
                  <a:close/>
                </a:path>
                <a:path w="99694" h="56515">
                  <a:moveTo>
                    <a:pt x="21061" y="14579"/>
                  </a:moveTo>
                  <a:lnTo>
                    <a:pt x="21066" y="14782"/>
                  </a:lnTo>
                  <a:lnTo>
                    <a:pt x="21061" y="14579"/>
                  </a:lnTo>
                  <a:close/>
                </a:path>
                <a:path w="99694" h="56515">
                  <a:moveTo>
                    <a:pt x="24879" y="8432"/>
                  </a:moveTo>
                  <a:lnTo>
                    <a:pt x="23025" y="8801"/>
                  </a:lnTo>
                  <a:lnTo>
                    <a:pt x="20430" y="11658"/>
                  </a:lnTo>
                  <a:lnTo>
                    <a:pt x="20309" y="11976"/>
                  </a:lnTo>
                  <a:lnTo>
                    <a:pt x="21061" y="14579"/>
                  </a:lnTo>
                  <a:lnTo>
                    <a:pt x="21056" y="14363"/>
                  </a:lnTo>
                  <a:lnTo>
                    <a:pt x="24131" y="14363"/>
                  </a:lnTo>
                  <a:lnTo>
                    <a:pt x="24019" y="13703"/>
                  </a:lnTo>
                  <a:lnTo>
                    <a:pt x="23939" y="13436"/>
                  </a:lnTo>
                  <a:lnTo>
                    <a:pt x="23837" y="12471"/>
                  </a:lnTo>
                  <a:lnTo>
                    <a:pt x="24422" y="11836"/>
                  </a:lnTo>
                  <a:lnTo>
                    <a:pt x="25234" y="11658"/>
                  </a:lnTo>
                  <a:lnTo>
                    <a:pt x="69634" y="11658"/>
                  </a:lnTo>
                  <a:lnTo>
                    <a:pt x="68345" y="9258"/>
                  </a:lnTo>
                  <a:lnTo>
                    <a:pt x="28879" y="9258"/>
                  </a:lnTo>
                  <a:lnTo>
                    <a:pt x="27901" y="9042"/>
                  </a:lnTo>
                  <a:lnTo>
                    <a:pt x="27317" y="8953"/>
                  </a:lnTo>
                  <a:lnTo>
                    <a:pt x="24879" y="8432"/>
                  </a:lnTo>
                  <a:close/>
                </a:path>
                <a:path w="99694" h="56515">
                  <a:moveTo>
                    <a:pt x="47332" y="0"/>
                  </a:moveTo>
                  <a:lnTo>
                    <a:pt x="45288" y="1752"/>
                  </a:lnTo>
                  <a:lnTo>
                    <a:pt x="37909" y="6324"/>
                  </a:lnTo>
                  <a:lnTo>
                    <a:pt x="28879" y="9258"/>
                  </a:lnTo>
                  <a:lnTo>
                    <a:pt x="68345" y="9258"/>
                  </a:lnTo>
                  <a:lnTo>
                    <a:pt x="67613" y="7894"/>
                  </a:lnTo>
                  <a:lnTo>
                    <a:pt x="61255" y="4600"/>
                  </a:lnTo>
                  <a:lnTo>
                    <a:pt x="49060" y="952"/>
                  </a:lnTo>
                  <a:lnTo>
                    <a:pt x="47332" y="0"/>
                  </a:lnTo>
                  <a:close/>
                </a:path>
              </a:pathLst>
            </a:custGeom>
            <a:solidFill>
              <a:srgbClr val="9DD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23">
              <a:extLst>
                <a:ext uri="{FF2B5EF4-FFF2-40B4-BE49-F238E27FC236}">
                  <a16:creationId xmlns:a16="http://schemas.microsoft.com/office/drawing/2014/main" id="{65315CAE-6486-E01F-34F2-BBF485F0B198}"/>
                </a:ext>
              </a:extLst>
            </p:cNvPr>
            <p:cNvSpPr/>
            <p:nvPr/>
          </p:nvSpPr>
          <p:spPr>
            <a:xfrm>
              <a:off x="2369654" y="660501"/>
              <a:ext cx="16510" cy="15875"/>
            </a:xfrm>
            <a:custGeom>
              <a:avLst/>
              <a:gdLst/>
              <a:ahLst/>
              <a:cxnLst/>
              <a:rect l="l" t="t" r="r" b="b"/>
              <a:pathLst>
                <a:path w="16510" h="15875">
                  <a:moveTo>
                    <a:pt x="13589" y="8026"/>
                  </a:moveTo>
                  <a:lnTo>
                    <a:pt x="12687" y="7912"/>
                  </a:lnTo>
                  <a:lnTo>
                    <a:pt x="11772" y="7797"/>
                  </a:lnTo>
                  <a:lnTo>
                    <a:pt x="11455" y="7759"/>
                  </a:lnTo>
                  <a:lnTo>
                    <a:pt x="10401" y="7632"/>
                  </a:lnTo>
                  <a:lnTo>
                    <a:pt x="10680" y="7264"/>
                  </a:lnTo>
                  <a:lnTo>
                    <a:pt x="9105" y="6261"/>
                  </a:lnTo>
                  <a:lnTo>
                    <a:pt x="9918" y="4991"/>
                  </a:lnTo>
                  <a:lnTo>
                    <a:pt x="10147" y="3924"/>
                  </a:lnTo>
                  <a:lnTo>
                    <a:pt x="9182" y="1397"/>
                  </a:lnTo>
                  <a:lnTo>
                    <a:pt x="6781" y="393"/>
                  </a:lnTo>
                  <a:lnTo>
                    <a:pt x="5842" y="139"/>
                  </a:lnTo>
                  <a:lnTo>
                    <a:pt x="5003" y="12"/>
                  </a:lnTo>
                  <a:lnTo>
                    <a:pt x="4076" y="0"/>
                  </a:lnTo>
                  <a:lnTo>
                    <a:pt x="3251" y="177"/>
                  </a:lnTo>
                  <a:lnTo>
                    <a:pt x="2527" y="482"/>
                  </a:lnTo>
                  <a:lnTo>
                    <a:pt x="1879" y="876"/>
                  </a:lnTo>
                  <a:lnTo>
                    <a:pt x="1346" y="1320"/>
                  </a:lnTo>
                  <a:lnTo>
                    <a:pt x="0" y="3187"/>
                  </a:lnTo>
                  <a:lnTo>
                    <a:pt x="685" y="6858"/>
                  </a:lnTo>
                  <a:lnTo>
                    <a:pt x="1092" y="8229"/>
                  </a:lnTo>
                  <a:lnTo>
                    <a:pt x="1308" y="9118"/>
                  </a:lnTo>
                  <a:lnTo>
                    <a:pt x="2260" y="11595"/>
                  </a:lnTo>
                  <a:lnTo>
                    <a:pt x="5041" y="12979"/>
                  </a:lnTo>
                  <a:lnTo>
                    <a:pt x="6223" y="12928"/>
                  </a:lnTo>
                  <a:lnTo>
                    <a:pt x="7962" y="12192"/>
                  </a:lnTo>
                  <a:lnTo>
                    <a:pt x="10998" y="11061"/>
                  </a:lnTo>
                  <a:lnTo>
                    <a:pt x="13589" y="8026"/>
                  </a:lnTo>
                  <a:close/>
                </a:path>
                <a:path w="16510" h="15875">
                  <a:moveTo>
                    <a:pt x="16040" y="9829"/>
                  </a:moveTo>
                  <a:lnTo>
                    <a:pt x="12788" y="13703"/>
                  </a:lnTo>
                  <a:lnTo>
                    <a:pt x="8877" y="15138"/>
                  </a:lnTo>
                  <a:lnTo>
                    <a:pt x="8255" y="15405"/>
                  </a:lnTo>
                  <a:lnTo>
                    <a:pt x="7658" y="15595"/>
                  </a:lnTo>
                  <a:lnTo>
                    <a:pt x="7073" y="15722"/>
                  </a:lnTo>
                  <a:lnTo>
                    <a:pt x="10972" y="15773"/>
                  </a:lnTo>
                  <a:lnTo>
                    <a:pt x="14427" y="11950"/>
                  </a:lnTo>
                  <a:lnTo>
                    <a:pt x="16040" y="9829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2" name="object 24">
              <a:extLst>
                <a:ext uri="{FF2B5EF4-FFF2-40B4-BE49-F238E27FC236}">
                  <a16:creationId xmlns:a16="http://schemas.microsoft.com/office/drawing/2014/main" id="{D3552C64-1139-28E3-92E7-6189A72BAFBE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01646" y="666851"/>
              <a:ext cx="12280" cy="12776"/>
            </a:xfrm>
            <a:prstGeom prst="rect">
              <a:avLst/>
            </a:prstGeom>
          </p:spPr>
        </p:pic>
        <p:pic>
          <p:nvPicPr>
            <p:cNvPr id="63" name="object 25">
              <a:extLst>
                <a:ext uri="{FF2B5EF4-FFF2-40B4-BE49-F238E27FC236}">
                  <a16:creationId xmlns:a16="http://schemas.microsoft.com/office/drawing/2014/main" id="{0F89AB17-071C-6813-4291-8907B6A2378A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237415" y="610693"/>
              <a:ext cx="300641" cy="589058"/>
            </a:xfrm>
            <a:prstGeom prst="rect">
              <a:avLst/>
            </a:prstGeom>
          </p:spPr>
        </p:pic>
        <p:pic>
          <p:nvPicPr>
            <p:cNvPr id="64" name="object 26">
              <a:extLst>
                <a:ext uri="{FF2B5EF4-FFF2-40B4-BE49-F238E27FC236}">
                  <a16:creationId xmlns:a16="http://schemas.microsoft.com/office/drawing/2014/main" id="{7B755C44-24A4-2F1A-DEFA-BFE11D40B7F1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505722" y="1138300"/>
              <a:ext cx="6642" cy="2565"/>
            </a:xfrm>
            <a:prstGeom prst="rect">
              <a:avLst/>
            </a:prstGeom>
          </p:spPr>
        </p:pic>
        <p:pic>
          <p:nvPicPr>
            <p:cNvPr id="65" name="object 27">
              <a:extLst>
                <a:ext uri="{FF2B5EF4-FFF2-40B4-BE49-F238E27FC236}">
                  <a16:creationId xmlns:a16="http://schemas.microsoft.com/office/drawing/2014/main" id="{8327032A-DB51-7C9D-EFC4-9385B216F20B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453760" y="1083891"/>
              <a:ext cx="76104" cy="82643"/>
            </a:xfrm>
            <a:prstGeom prst="rect">
              <a:avLst/>
            </a:prstGeom>
          </p:spPr>
        </p:pic>
        <p:pic>
          <p:nvPicPr>
            <p:cNvPr id="66" name="object 28">
              <a:extLst>
                <a:ext uri="{FF2B5EF4-FFF2-40B4-BE49-F238E27FC236}">
                  <a16:creationId xmlns:a16="http://schemas.microsoft.com/office/drawing/2014/main" id="{B5047B7F-4A50-D8D3-FDD4-09CC6A68DF6D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491346" y="1137171"/>
              <a:ext cx="29248" cy="15773"/>
            </a:xfrm>
            <a:prstGeom prst="rect">
              <a:avLst/>
            </a:prstGeom>
          </p:spPr>
        </p:pic>
        <p:sp>
          <p:nvSpPr>
            <p:cNvPr id="67" name="object 29">
              <a:extLst>
                <a:ext uri="{FF2B5EF4-FFF2-40B4-BE49-F238E27FC236}">
                  <a16:creationId xmlns:a16="http://schemas.microsoft.com/office/drawing/2014/main" id="{5B908974-2305-AE19-CA41-B8561C41DC61}"/>
                </a:ext>
              </a:extLst>
            </p:cNvPr>
            <p:cNvSpPr/>
            <p:nvPr/>
          </p:nvSpPr>
          <p:spPr>
            <a:xfrm>
              <a:off x="2532797" y="546162"/>
              <a:ext cx="20955" cy="20320"/>
            </a:xfrm>
            <a:custGeom>
              <a:avLst/>
              <a:gdLst/>
              <a:ahLst/>
              <a:cxnLst/>
              <a:rect l="l" t="t" r="r" b="b"/>
              <a:pathLst>
                <a:path w="20955" h="20320">
                  <a:moveTo>
                    <a:pt x="16090" y="0"/>
                  </a:moveTo>
                  <a:lnTo>
                    <a:pt x="10363" y="0"/>
                  </a:lnTo>
                  <a:lnTo>
                    <a:pt x="4635" y="0"/>
                  </a:lnTo>
                  <a:lnTo>
                    <a:pt x="0" y="4533"/>
                  </a:lnTo>
                  <a:lnTo>
                    <a:pt x="0" y="15697"/>
                  </a:lnTo>
                  <a:lnTo>
                    <a:pt x="4635" y="20231"/>
                  </a:lnTo>
                  <a:lnTo>
                    <a:pt x="16090" y="20231"/>
                  </a:lnTo>
                  <a:lnTo>
                    <a:pt x="20726" y="15697"/>
                  </a:lnTo>
                  <a:lnTo>
                    <a:pt x="20726" y="4533"/>
                  </a:lnTo>
                  <a:lnTo>
                    <a:pt x="16090" y="0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30">
              <a:extLst>
                <a:ext uri="{FF2B5EF4-FFF2-40B4-BE49-F238E27FC236}">
                  <a16:creationId xmlns:a16="http://schemas.microsoft.com/office/drawing/2014/main" id="{3B4EA6B9-0C1D-5220-05CC-4393F95AFCE8}"/>
                </a:ext>
              </a:extLst>
            </p:cNvPr>
            <p:cNvSpPr/>
            <p:nvPr/>
          </p:nvSpPr>
          <p:spPr>
            <a:xfrm>
              <a:off x="2422779" y="551598"/>
              <a:ext cx="128905" cy="86995"/>
            </a:xfrm>
            <a:custGeom>
              <a:avLst/>
              <a:gdLst/>
              <a:ahLst/>
              <a:cxnLst/>
              <a:rect l="l" t="t" r="r" b="b"/>
              <a:pathLst>
                <a:path w="128905" h="86995">
                  <a:moveTo>
                    <a:pt x="9779" y="84848"/>
                  </a:moveTo>
                  <a:lnTo>
                    <a:pt x="6121" y="70827"/>
                  </a:lnTo>
                  <a:lnTo>
                    <a:pt x="4025" y="69240"/>
                  </a:lnTo>
                  <a:lnTo>
                    <a:pt x="1981" y="67500"/>
                  </a:lnTo>
                  <a:lnTo>
                    <a:pt x="0" y="65570"/>
                  </a:lnTo>
                  <a:lnTo>
                    <a:pt x="2451" y="82880"/>
                  </a:lnTo>
                  <a:lnTo>
                    <a:pt x="9779" y="84848"/>
                  </a:lnTo>
                  <a:close/>
                </a:path>
                <a:path w="128905" h="86995">
                  <a:moveTo>
                    <a:pt x="24650" y="86410"/>
                  </a:moveTo>
                  <a:lnTo>
                    <a:pt x="23406" y="84480"/>
                  </a:lnTo>
                  <a:lnTo>
                    <a:pt x="21894" y="82042"/>
                  </a:lnTo>
                  <a:lnTo>
                    <a:pt x="20256" y="79222"/>
                  </a:lnTo>
                  <a:lnTo>
                    <a:pt x="15798" y="77216"/>
                  </a:lnTo>
                  <a:lnTo>
                    <a:pt x="11290" y="74650"/>
                  </a:lnTo>
                  <a:lnTo>
                    <a:pt x="6959" y="71450"/>
                  </a:lnTo>
                  <a:lnTo>
                    <a:pt x="7823" y="73469"/>
                  </a:lnTo>
                  <a:lnTo>
                    <a:pt x="22682" y="86194"/>
                  </a:lnTo>
                  <a:lnTo>
                    <a:pt x="24650" y="86410"/>
                  </a:lnTo>
                  <a:close/>
                </a:path>
                <a:path w="128905" h="86995">
                  <a:moveTo>
                    <a:pt x="125171" y="2095"/>
                  </a:moveTo>
                  <a:lnTo>
                    <a:pt x="123024" y="0"/>
                  </a:lnTo>
                  <a:lnTo>
                    <a:pt x="120370" y="0"/>
                  </a:lnTo>
                  <a:lnTo>
                    <a:pt x="117716" y="0"/>
                  </a:lnTo>
                  <a:lnTo>
                    <a:pt x="115570" y="2095"/>
                  </a:lnTo>
                  <a:lnTo>
                    <a:pt x="115570" y="7277"/>
                  </a:lnTo>
                  <a:lnTo>
                    <a:pt x="117716" y="9372"/>
                  </a:lnTo>
                  <a:lnTo>
                    <a:pt x="123024" y="9372"/>
                  </a:lnTo>
                  <a:lnTo>
                    <a:pt x="125171" y="7277"/>
                  </a:lnTo>
                  <a:lnTo>
                    <a:pt x="125171" y="2095"/>
                  </a:lnTo>
                  <a:close/>
                </a:path>
                <a:path w="128905" h="86995">
                  <a:moveTo>
                    <a:pt x="128663" y="23241"/>
                  </a:moveTo>
                  <a:lnTo>
                    <a:pt x="126123" y="24320"/>
                  </a:lnTo>
                  <a:lnTo>
                    <a:pt x="123329" y="24917"/>
                  </a:lnTo>
                  <a:lnTo>
                    <a:pt x="117551" y="24917"/>
                  </a:lnTo>
                  <a:lnTo>
                    <a:pt x="114858" y="24371"/>
                  </a:lnTo>
                  <a:lnTo>
                    <a:pt x="112407" y="23368"/>
                  </a:lnTo>
                  <a:lnTo>
                    <a:pt x="112839" y="34937"/>
                  </a:lnTo>
                  <a:lnTo>
                    <a:pt x="113563" y="58127"/>
                  </a:lnTo>
                  <a:lnTo>
                    <a:pt x="115404" y="57962"/>
                  </a:lnTo>
                  <a:lnTo>
                    <a:pt x="115125" y="56908"/>
                  </a:lnTo>
                  <a:lnTo>
                    <a:pt x="115100" y="56781"/>
                  </a:lnTo>
                  <a:lnTo>
                    <a:pt x="114833" y="56908"/>
                  </a:lnTo>
                  <a:lnTo>
                    <a:pt x="115087" y="56743"/>
                  </a:lnTo>
                  <a:lnTo>
                    <a:pt x="120345" y="54406"/>
                  </a:lnTo>
                  <a:lnTo>
                    <a:pt x="125056" y="55943"/>
                  </a:lnTo>
                  <a:lnTo>
                    <a:pt x="126682" y="56629"/>
                  </a:lnTo>
                  <a:lnTo>
                    <a:pt x="126923" y="54406"/>
                  </a:lnTo>
                  <a:lnTo>
                    <a:pt x="127622" y="47929"/>
                  </a:lnTo>
                  <a:lnTo>
                    <a:pt x="128206" y="40068"/>
                  </a:lnTo>
                  <a:lnTo>
                    <a:pt x="128536" y="32131"/>
                  </a:lnTo>
                  <a:lnTo>
                    <a:pt x="128638" y="24917"/>
                  </a:lnTo>
                  <a:lnTo>
                    <a:pt x="128663" y="23241"/>
                  </a:lnTo>
                  <a:close/>
                </a:path>
              </a:pathLst>
            </a:custGeom>
            <a:solidFill>
              <a:srgbClr val="FAC6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31">
              <a:extLst>
                <a:ext uri="{FF2B5EF4-FFF2-40B4-BE49-F238E27FC236}">
                  <a16:creationId xmlns:a16="http://schemas.microsoft.com/office/drawing/2014/main" id="{29599B90-AD0E-CB89-6289-1B2DA3B2CC9A}"/>
                </a:ext>
              </a:extLst>
            </p:cNvPr>
            <p:cNvSpPr/>
            <p:nvPr/>
          </p:nvSpPr>
          <p:spPr>
            <a:xfrm>
              <a:off x="2539644" y="579589"/>
              <a:ext cx="8255" cy="19685"/>
            </a:xfrm>
            <a:custGeom>
              <a:avLst/>
              <a:gdLst/>
              <a:ahLst/>
              <a:cxnLst/>
              <a:rect l="l" t="t" r="r" b="b"/>
              <a:pathLst>
                <a:path w="8255" h="19684">
                  <a:moveTo>
                    <a:pt x="7531" y="5448"/>
                  </a:moveTo>
                  <a:lnTo>
                    <a:pt x="6858" y="4419"/>
                  </a:lnTo>
                  <a:lnTo>
                    <a:pt x="7264" y="3098"/>
                  </a:lnTo>
                  <a:lnTo>
                    <a:pt x="6794" y="1689"/>
                  </a:lnTo>
                  <a:lnTo>
                    <a:pt x="4076" y="0"/>
                  </a:lnTo>
                  <a:lnTo>
                    <a:pt x="1955" y="495"/>
                  </a:lnTo>
                  <a:lnTo>
                    <a:pt x="25" y="3175"/>
                  </a:lnTo>
                  <a:lnTo>
                    <a:pt x="0" y="4597"/>
                  </a:lnTo>
                  <a:lnTo>
                    <a:pt x="673" y="5626"/>
                  </a:lnTo>
                  <a:lnTo>
                    <a:pt x="266" y="6946"/>
                  </a:lnTo>
                  <a:lnTo>
                    <a:pt x="736" y="8356"/>
                  </a:lnTo>
                  <a:lnTo>
                    <a:pt x="2082" y="9194"/>
                  </a:lnTo>
                  <a:lnTo>
                    <a:pt x="2400" y="9334"/>
                  </a:lnTo>
                  <a:lnTo>
                    <a:pt x="3289" y="8953"/>
                  </a:lnTo>
                  <a:lnTo>
                    <a:pt x="4305" y="8902"/>
                  </a:lnTo>
                  <a:lnTo>
                    <a:pt x="5194" y="9245"/>
                  </a:lnTo>
                  <a:lnTo>
                    <a:pt x="5765" y="8978"/>
                  </a:lnTo>
                  <a:lnTo>
                    <a:pt x="6286" y="8559"/>
                  </a:lnTo>
                  <a:lnTo>
                    <a:pt x="7505" y="6870"/>
                  </a:lnTo>
                  <a:lnTo>
                    <a:pt x="7531" y="5448"/>
                  </a:lnTo>
                  <a:close/>
                </a:path>
                <a:path w="8255" h="19684">
                  <a:moveTo>
                    <a:pt x="8255" y="15976"/>
                  </a:moveTo>
                  <a:lnTo>
                    <a:pt x="8140" y="14224"/>
                  </a:lnTo>
                  <a:lnTo>
                    <a:pt x="7086" y="13131"/>
                  </a:lnTo>
                  <a:lnTo>
                    <a:pt x="6972" y="13512"/>
                  </a:lnTo>
                  <a:lnTo>
                    <a:pt x="6794" y="13893"/>
                  </a:lnTo>
                  <a:lnTo>
                    <a:pt x="5384" y="15862"/>
                  </a:lnTo>
                  <a:lnTo>
                    <a:pt x="3149" y="16370"/>
                  </a:lnTo>
                  <a:lnTo>
                    <a:pt x="1320" y="15240"/>
                  </a:lnTo>
                  <a:lnTo>
                    <a:pt x="1117" y="15074"/>
                  </a:lnTo>
                  <a:lnTo>
                    <a:pt x="939" y="14884"/>
                  </a:lnTo>
                  <a:lnTo>
                    <a:pt x="533" y="16256"/>
                  </a:lnTo>
                  <a:lnTo>
                    <a:pt x="1028" y="17729"/>
                  </a:lnTo>
                  <a:lnTo>
                    <a:pt x="3873" y="19481"/>
                  </a:lnTo>
                  <a:lnTo>
                    <a:pt x="6096" y="18973"/>
                  </a:lnTo>
                  <a:lnTo>
                    <a:pt x="8255" y="15976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32">
              <a:extLst>
                <a:ext uri="{FF2B5EF4-FFF2-40B4-BE49-F238E27FC236}">
                  <a16:creationId xmlns:a16="http://schemas.microsoft.com/office/drawing/2014/main" id="{C0761E03-75D8-D6A6-8D00-584FE44B48D6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228689" y="696067"/>
              <a:ext cx="477389" cy="471623"/>
            </a:xfrm>
            <a:prstGeom prst="rect">
              <a:avLst/>
            </a:prstGeom>
          </p:spPr>
        </p:pic>
        <p:sp>
          <p:nvSpPr>
            <p:cNvPr id="71" name="object 33">
              <a:extLst>
                <a:ext uri="{FF2B5EF4-FFF2-40B4-BE49-F238E27FC236}">
                  <a16:creationId xmlns:a16="http://schemas.microsoft.com/office/drawing/2014/main" id="{096F8F6A-F2C2-C0FF-D925-164007B8301E}"/>
                </a:ext>
              </a:extLst>
            </p:cNvPr>
            <p:cNvSpPr/>
            <p:nvPr/>
          </p:nvSpPr>
          <p:spPr>
            <a:xfrm>
              <a:off x="2539250" y="588111"/>
              <a:ext cx="8890" cy="19685"/>
            </a:xfrm>
            <a:custGeom>
              <a:avLst/>
              <a:gdLst/>
              <a:ahLst/>
              <a:cxnLst/>
              <a:rect l="l" t="t" r="r" b="b"/>
              <a:pathLst>
                <a:path w="8889" h="19684">
                  <a:moveTo>
                    <a:pt x="8089" y="4089"/>
                  </a:moveTo>
                  <a:lnTo>
                    <a:pt x="7747" y="1981"/>
                  </a:lnTo>
                  <a:lnTo>
                    <a:pt x="6146" y="990"/>
                  </a:lnTo>
                  <a:lnTo>
                    <a:pt x="4546" y="0"/>
                  </a:lnTo>
                  <a:lnTo>
                    <a:pt x="2311" y="508"/>
                  </a:lnTo>
                  <a:lnTo>
                    <a:pt x="0" y="3746"/>
                  </a:lnTo>
                  <a:lnTo>
                    <a:pt x="342" y="5867"/>
                  </a:lnTo>
                  <a:lnTo>
                    <a:pt x="3543" y="7835"/>
                  </a:lnTo>
                  <a:lnTo>
                    <a:pt x="5778" y="7327"/>
                  </a:lnTo>
                  <a:lnTo>
                    <a:pt x="8089" y="4089"/>
                  </a:lnTo>
                  <a:close/>
                </a:path>
                <a:path w="8889" h="19684">
                  <a:moveTo>
                    <a:pt x="8356" y="16090"/>
                  </a:moveTo>
                  <a:lnTo>
                    <a:pt x="7696" y="14960"/>
                  </a:lnTo>
                  <a:lnTo>
                    <a:pt x="8064" y="13550"/>
                  </a:lnTo>
                  <a:lnTo>
                    <a:pt x="7543" y="12065"/>
                  </a:lnTo>
                  <a:lnTo>
                    <a:pt x="4597" y="10236"/>
                  </a:lnTo>
                  <a:lnTo>
                    <a:pt x="2247" y="10769"/>
                  </a:lnTo>
                  <a:lnTo>
                    <a:pt x="152" y="13690"/>
                  </a:lnTo>
                  <a:lnTo>
                    <a:pt x="101" y="15189"/>
                  </a:lnTo>
                  <a:lnTo>
                    <a:pt x="762" y="16306"/>
                  </a:lnTo>
                  <a:lnTo>
                    <a:pt x="482" y="17399"/>
                  </a:lnTo>
                  <a:lnTo>
                    <a:pt x="723" y="18542"/>
                  </a:lnTo>
                  <a:lnTo>
                    <a:pt x="1435" y="19367"/>
                  </a:lnTo>
                  <a:lnTo>
                    <a:pt x="3594" y="18884"/>
                  </a:lnTo>
                  <a:lnTo>
                    <a:pt x="5537" y="18961"/>
                  </a:lnTo>
                  <a:lnTo>
                    <a:pt x="7086" y="19227"/>
                  </a:lnTo>
                  <a:lnTo>
                    <a:pt x="7366" y="18884"/>
                  </a:lnTo>
                  <a:lnTo>
                    <a:pt x="8305" y="17576"/>
                  </a:lnTo>
                  <a:lnTo>
                    <a:pt x="8356" y="16306"/>
                  </a:lnTo>
                  <a:lnTo>
                    <a:pt x="8356" y="16090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2" name="object 34">
            <a:extLst>
              <a:ext uri="{FF2B5EF4-FFF2-40B4-BE49-F238E27FC236}">
                <a16:creationId xmlns:a16="http://schemas.microsoft.com/office/drawing/2014/main" id="{557AAE29-8554-943A-F4C2-0FE574F12907}"/>
              </a:ext>
            </a:extLst>
          </p:cNvPr>
          <p:cNvSpPr txBox="1"/>
          <p:nvPr/>
        </p:nvSpPr>
        <p:spPr>
          <a:xfrm>
            <a:off x="1367140" y="737089"/>
            <a:ext cx="2285697" cy="452047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ts val="1060"/>
              </a:lnSpc>
              <a:spcBef>
                <a:spcPts val="225"/>
              </a:spcBef>
            </a:pP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</a:t>
            </a:r>
            <a:r>
              <a:rPr sz="1200" spc="135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экономического </a:t>
            </a: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</a:t>
            </a:r>
            <a:r>
              <a:rPr sz="1200" spc="5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sz="1200" spc="5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инвестиций </a:t>
            </a: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Самарской</a:t>
            </a:r>
            <a:r>
              <a:rPr sz="1200" spc="105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области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ject 51">
            <a:extLst>
              <a:ext uri="{FF2B5EF4-FFF2-40B4-BE49-F238E27FC236}">
                <a16:creationId xmlns:a16="http://schemas.microsoft.com/office/drawing/2014/main" id="{F1B5EF97-3A59-FD47-003D-9FC05246A362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24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id="{BD8904C9-1468-2D43-6B20-F4A2177E4883}"/>
              </a:ext>
            </a:extLst>
          </p:cNvPr>
          <p:cNvSpPr/>
          <p:nvPr/>
        </p:nvSpPr>
        <p:spPr>
          <a:xfrm flipV="1">
            <a:off x="589502" y="6510213"/>
            <a:ext cx="11157997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34">
            <a:extLst>
              <a:ext uri="{FF2B5EF4-FFF2-40B4-BE49-F238E27FC236}">
                <a16:creationId xmlns:a16="http://schemas.microsoft.com/office/drawing/2014/main" id="{F6E7C2F2-77BD-4940-919E-6C6E6CD41EA6}"/>
              </a:ext>
            </a:extLst>
          </p:cNvPr>
          <p:cNvSpPr txBox="1"/>
          <p:nvPr/>
        </p:nvSpPr>
        <p:spPr>
          <a:xfrm>
            <a:off x="1618979" y="2015336"/>
            <a:ext cx="2285697" cy="398186"/>
          </a:xfrm>
          <a:prstGeom prst="rect">
            <a:avLst/>
          </a:prstGeom>
        </p:spPr>
        <p:txBody>
          <a:bodyPr vert="horz" wrap="square" lIns="0" tIns="28575" rIns="0" bIns="0" rtlCol="0" anchor="ctr">
            <a:spAutoFit/>
          </a:bodyPr>
          <a:lstStyle/>
          <a:p>
            <a:pPr marL="12700" marR="5080">
              <a:spcBef>
                <a:spcPts val="225"/>
              </a:spcBef>
            </a:pPr>
            <a:r>
              <a:rPr lang="ru-RU" sz="1200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Муниципальный район </a:t>
            </a:r>
            <a:r>
              <a:rPr lang="ru-RU" sz="1200" dirty="0" err="1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Похвистневский</a:t>
            </a:r>
            <a:endParaRPr lang="ru-RU" sz="1200" dirty="0" smtClean="0">
              <a:solidFill>
                <a:srgbClr val="1D1D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49CA0157-13D7-47C5-8F45-4612D70C1051}"/>
              </a:ext>
            </a:extLst>
          </p:cNvPr>
          <p:cNvSpPr/>
          <p:nvPr/>
        </p:nvSpPr>
        <p:spPr>
          <a:xfrm>
            <a:off x="598229" y="1751687"/>
            <a:ext cx="620215" cy="7825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100" i="1" dirty="0"/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19" y="1678604"/>
            <a:ext cx="687300" cy="966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273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8">
            <a:extLst>
              <a:ext uri="{FF2B5EF4-FFF2-40B4-BE49-F238E27FC236}">
                <a16:creationId xmlns:a16="http://schemas.microsoft.com/office/drawing/2014/main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318975" y="149574"/>
            <a:ext cx="8748825" cy="944810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400"/>
              </a:lnSpc>
              <a:spcBef>
                <a:spcPts val="780"/>
              </a:spcBef>
            </a:pP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 МЕРОПРИЯТИЙ</a:t>
            </a:r>
            <a:b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РЕАЛИЗАЦИИ СТРАТЕГИИ </a:t>
            </a:r>
            <a:endParaRPr lang="ru-RU" sz="2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25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ADA7C2AC-7A29-4849-A9A7-9AA83A59AF97}"/>
              </a:ext>
            </a:extLst>
          </p:cNvPr>
          <p:cNvGrpSpPr/>
          <p:nvPr/>
        </p:nvGrpSpPr>
        <p:grpSpPr>
          <a:xfrm>
            <a:off x="7528468" y="307695"/>
            <a:ext cx="4525599" cy="656581"/>
            <a:chOff x="7528468" y="307695"/>
            <a:chExt cx="4525599" cy="656581"/>
          </a:xfrm>
        </p:grpSpPr>
        <p:grpSp>
          <p:nvGrpSpPr>
            <p:cNvPr id="40" name="object 6">
              <a:extLst>
                <a:ext uri="{FF2B5EF4-FFF2-40B4-BE49-F238E27FC236}">
                  <a16:creationId xmlns:a16="http://schemas.microsoft.com/office/drawing/2014/main" id="{7D3A3886-7995-49F1-B379-13D0DB4458EB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5" name="object 7">
                <a:extLst>
                  <a:ext uri="{FF2B5EF4-FFF2-40B4-BE49-F238E27FC236}">
                    <a16:creationId xmlns:a16="http://schemas.microsoft.com/office/drawing/2014/main" id="{56D9674F-C071-4699-BBE9-A84D286CB8A8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6" name="object 8">
                <a:extLst>
                  <a:ext uri="{FF2B5EF4-FFF2-40B4-BE49-F238E27FC236}">
                    <a16:creationId xmlns:a16="http://schemas.microsoft.com/office/drawing/2014/main" id="{1DFEA3EE-6784-4BBA-A3CC-25AB16AF095A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7" name="object 9">
                <a:extLst>
                  <a:ext uri="{FF2B5EF4-FFF2-40B4-BE49-F238E27FC236}">
                    <a16:creationId xmlns:a16="http://schemas.microsoft.com/office/drawing/2014/main" id="{9855DDC2-7555-4D09-B1D2-644ABCF4EAB5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10">
                <a:extLst>
                  <a:ext uri="{FF2B5EF4-FFF2-40B4-BE49-F238E27FC236}">
                    <a16:creationId xmlns:a16="http://schemas.microsoft.com/office/drawing/2014/main" id="{2AE22EE5-68A0-4EEE-A898-848C38DF35DF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1">
                <a:extLst>
                  <a:ext uri="{FF2B5EF4-FFF2-40B4-BE49-F238E27FC236}">
                    <a16:creationId xmlns:a16="http://schemas.microsoft.com/office/drawing/2014/main" id="{F36555FB-5A63-42FE-8699-631C674455DF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0" name="object 12">
                <a:extLst>
                  <a:ext uri="{FF2B5EF4-FFF2-40B4-BE49-F238E27FC236}">
                    <a16:creationId xmlns:a16="http://schemas.microsoft.com/office/drawing/2014/main" id="{5BBB1B32-C8DF-4EB6-8E89-D47AE04E882C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1" name="object 13">
                <a:extLst>
                  <a:ext uri="{FF2B5EF4-FFF2-40B4-BE49-F238E27FC236}">
                    <a16:creationId xmlns:a16="http://schemas.microsoft.com/office/drawing/2014/main" id="{7D5373E3-3B1E-4006-9568-9426294EE7D2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2" name="object 14">
                <a:extLst>
                  <a:ext uri="{FF2B5EF4-FFF2-40B4-BE49-F238E27FC236}">
                    <a16:creationId xmlns:a16="http://schemas.microsoft.com/office/drawing/2014/main" id="{378FB39D-6682-4B0D-AA39-F848B859A081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15">
                <a:extLst>
                  <a:ext uri="{FF2B5EF4-FFF2-40B4-BE49-F238E27FC236}">
                    <a16:creationId xmlns:a16="http://schemas.microsoft.com/office/drawing/2014/main" id="{0AD8F532-B561-475C-A23C-17B08437A765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4" name="object 16">
                <a:extLst>
                  <a:ext uri="{FF2B5EF4-FFF2-40B4-BE49-F238E27FC236}">
                    <a16:creationId xmlns:a16="http://schemas.microsoft.com/office/drawing/2014/main" id="{F09CE626-1DDF-4CEC-9AE6-DF49BB63EE16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5" name="object 17">
                <a:extLst>
                  <a:ext uri="{FF2B5EF4-FFF2-40B4-BE49-F238E27FC236}">
                    <a16:creationId xmlns:a16="http://schemas.microsoft.com/office/drawing/2014/main" id="{8EB4B730-9A09-4681-AB74-03C764F3E03F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6" name="object 18">
                <a:extLst>
                  <a:ext uri="{FF2B5EF4-FFF2-40B4-BE49-F238E27FC236}">
                    <a16:creationId xmlns:a16="http://schemas.microsoft.com/office/drawing/2014/main" id="{1869E976-7E75-4860-BB93-0652D0A05244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7" name="object 19">
                <a:extLst>
                  <a:ext uri="{FF2B5EF4-FFF2-40B4-BE49-F238E27FC236}">
                    <a16:creationId xmlns:a16="http://schemas.microsoft.com/office/drawing/2014/main" id="{48512F9A-F107-41F7-AB94-EC36E0E241C7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8" name="object 20">
                <a:extLst>
                  <a:ext uri="{FF2B5EF4-FFF2-40B4-BE49-F238E27FC236}">
                    <a16:creationId xmlns:a16="http://schemas.microsoft.com/office/drawing/2014/main" id="{7C1BC7E9-325D-4F3D-BC73-96CC68687241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59" name="object 21">
                <a:extLst>
                  <a:ext uri="{FF2B5EF4-FFF2-40B4-BE49-F238E27FC236}">
                    <a16:creationId xmlns:a16="http://schemas.microsoft.com/office/drawing/2014/main" id="{C53D1FD8-82A8-4E8D-8FC8-CE65D46E37FA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22">
                <a:extLst>
                  <a:ext uri="{FF2B5EF4-FFF2-40B4-BE49-F238E27FC236}">
                    <a16:creationId xmlns:a16="http://schemas.microsoft.com/office/drawing/2014/main" id="{F4DA46E2-55D4-4F18-A851-01FD989DBD54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3">
                <a:extLst>
                  <a:ext uri="{FF2B5EF4-FFF2-40B4-BE49-F238E27FC236}">
                    <a16:creationId xmlns:a16="http://schemas.microsoft.com/office/drawing/2014/main" id="{2BA58F5C-8F27-43D5-9A25-8D2586FA09F2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2" name="object 24">
                <a:extLst>
                  <a:ext uri="{FF2B5EF4-FFF2-40B4-BE49-F238E27FC236}">
                    <a16:creationId xmlns:a16="http://schemas.microsoft.com/office/drawing/2014/main" id="{B3EE0B61-3FFB-44C7-B6FA-145E1A3F9AAC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3" name="object 25">
                <a:extLst>
                  <a:ext uri="{FF2B5EF4-FFF2-40B4-BE49-F238E27FC236}">
                    <a16:creationId xmlns:a16="http://schemas.microsoft.com/office/drawing/2014/main" id="{2DB6E0A2-067F-4DDA-AA40-4ABD068C04AD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4" name="object 26">
                <a:extLst>
                  <a:ext uri="{FF2B5EF4-FFF2-40B4-BE49-F238E27FC236}">
                    <a16:creationId xmlns:a16="http://schemas.microsoft.com/office/drawing/2014/main" id="{F8C0BB11-FFCC-4F3A-8A36-12CA2AFA6346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5" name="object 27">
                <a:extLst>
                  <a:ext uri="{FF2B5EF4-FFF2-40B4-BE49-F238E27FC236}">
                    <a16:creationId xmlns:a16="http://schemas.microsoft.com/office/drawing/2014/main" id="{888C8078-879C-4B4D-BCF0-129D1F3F7148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6" name="object 28">
                <a:extLst>
                  <a:ext uri="{FF2B5EF4-FFF2-40B4-BE49-F238E27FC236}">
                    <a16:creationId xmlns:a16="http://schemas.microsoft.com/office/drawing/2014/main" id="{E7F63A1B-71E4-4DC6-8B08-42FD784249C9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7" name="object 29">
                <a:extLst>
                  <a:ext uri="{FF2B5EF4-FFF2-40B4-BE49-F238E27FC236}">
                    <a16:creationId xmlns:a16="http://schemas.microsoft.com/office/drawing/2014/main" id="{C478F4F6-775E-4214-8A87-B81B49467659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30">
                <a:extLst>
                  <a:ext uri="{FF2B5EF4-FFF2-40B4-BE49-F238E27FC236}">
                    <a16:creationId xmlns:a16="http://schemas.microsoft.com/office/drawing/2014/main" id="{04D1EE41-623C-43AE-91BB-640E9EC9CE7D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1">
                <a:extLst>
                  <a:ext uri="{FF2B5EF4-FFF2-40B4-BE49-F238E27FC236}">
                    <a16:creationId xmlns:a16="http://schemas.microsoft.com/office/drawing/2014/main" id="{28F4C414-F846-40E5-8E3F-9B54B2ADC4F7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0" name="object 32">
                <a:extLst>
                  <a:ext uri="{FF2B5EF4-FFF2-40B4-BE49-F238E27FC236}">
                    <a16:creationId xmlns:a16="http://schemas.microsoft.com/office/drawing/2014/main" id="{FD80083A-45C0-4ECE-BE50-94E85B96B593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1" name="object 33">
                <a:extLst>
                  <a:ext uri="{FF2B5EF4-FFF2-40B4-BE49-F238E27FC236}">
                    <a16:creationId xmlns:a16="http://schemas.microsoft.com/office/drawing/2014/main" id="{759BA937-FD78-44CE-8B9B-BB8B8D86729F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1" name="object 34">
              <a:extLst>
                <a:ext uri="{FF2B5EF4-FFF2-40B4-BE49-F238E27FC236}">
                  <a16:creationId xmlns:a16="http://schemas.microsoft.com/office/drawing/2014/main" id="{ABBAA3CC-4A4F-47CD-B6C4-8222C8A1311C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2" name="Группа 41">
              <a:extLst>
                <a:ext uri="{FF2B5EF4-FFF2-40B4-BE49-F238E27FC236}">
                  <a16:creationId xmlns:a16="http://schemas.microsoft.com/office/drawing/2014/main" id="{09190201-EDC6-4EC8-9D5F-78EFDF1C77F3}"/>
                </a:ext>
              </a:extLst>
            </p:cNvPr>
            <p:cNvGrpSpPr/>
            <p:nvPr/>
          </p:nvGrpSpPr>
          <p:grpSpPr>
            <a:xfrm>
              <a:off x="9957178" y="307695"/>
              <a:ext cx="2096889" cy="656581"/>
              <a:chOff x="5066982" y="4445467"/>
              <a:chExt cx="2096889" cy="656581"/>
            </a:xfrm>
          </p:grpSpPr>
          <p:sp>
            <p:nvSpPr>
              <p:cNvPr id="43" name="object 34">
                <a:extLst>
                  <a:ext uri="{FF2B5EF4-FFF2-40B4-BE49-F238E27FC236}">
                    <a16:creationId xmlns:a16="http://schemas.microsoft.com/office/drawing/2014/main" id="{FB464BFF-E7CD-4395-8FE9-957EB05CB533}"/>
                  </a:ext>
                </a:extLst>
              </p:cNvPr>
              <p:cNvSpPr txBox="1"/>
              <p:nvPr/>
            </p:nvSpPr>
            <p:spPr>
              <a:xfrm>
                <a:off x="6098399" y="4531003"/>
                <a:ext cx="1065472" cy="444352"/>
              </a:xfrm>
              <a:prstGeom prst="rect">
                <a:avLst/>
              </a:prstGeom>
            </p:spPr>
            <p:txBody>
              <a:bodyPr vert="horz" wrap="square" lIns="0" tIns="28575" rIns="0" bIns="0" rtlCol="0" anchor="ctr">
                <a:spAutoFit/>
              </a:bodyPr>
              <a:lstStyle/>
              <a:p>
                <a:pPr marL="12700" marR="5080">
                  <a:spcBef>
                    <a:spcPts val="225"/>
                  </a:spcBef>
                </a:pPr>
                <a:r>
                  <a:rPr lang="ru-RU" sz="900" dirty="0">
                    <a:solidFill>
                      <a:srgbClr val="1D1D1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Муниципальный район </a:t>
                </a:r>
                <a:r>
                  <a:rPr lang="ru-RU" sz="900" dirty="0" err="1">
                    <a:solidFill>
                      <a:srgbClr val="1D1D1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Похвистневский</a:t>
                </a:r>
                <a:endParaRPr lang="ru-RU" sz="9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Прямоугольник 43">
                <a:extLst>
                  <a:ext uri="{FF2B5EF4-FFF2-40B4-BE49-F238E27FC236}">
                    <a16:creationId xmlns:a16="http://schemas.microsoft.com/office/drawing/2014/main" id="{2D6F65C8-EFE2-40AC-86FA-FB07A5B0BFB2}"/>
                  </a:ext>
                </a:extLst>
              </p:cNvPr>
              <p:cNvSpPr/>
              <p:nvPr/>
            </p:nvSpPr>
            <p:spPr>
              <a:xfrm>
                <a:off x="5066982" y="4445467"/>
                <a:ext cx="691426" cy="656581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900" i="1" dirty="0"/>
              </a:p>
            </p:txBody>
          </p:sp>
        </p:grpSp>
      </p:grp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6468400"/>
              </p:ext>
            </p:extLst>
          </p:nvPr>
        </p:nvGraphicFramePr>
        <p:xfrm>
          <a:off x="318973" y="1334290"/>
          <a:ext cx="11428526" cy="5055969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587114">
                  <a:extLst>
                    <a:ext uri="{9D8B030D-6E8A-4147-A177-3AD203B41FA5}">
                      <a16:colId xmlns:a16="http://schemas.microsoft.com/office/drawing/2014/main" val="3277103226"/>
                    </a:ext>
                  </a:extLst>
                </a:gridCol>
                <a:gridCol w="5827222">
                  <a:extLst>
                    <a:ext uri="{9D8B030D-6E8A-4147-A177-3AD203B41FA5}">
                      <a16:colId xmlns:a16="http://schemas.microsoft.com/office/drawing/2014/main" val="2609356707"/>
                    </a:ext>
                  </a:extLst>
                </a:gridCol>
                <a:gridCol w="1230284">
                  <a:extLst>
                    <a:ext uri="{9D8B030D-6E8A-4147-A177-3AD203B41FA5}">
                      <a16:colId xmlns:a16="http://schemas.microsoft.com/office/drawing/2014/main" val="1157596799"/>
                    </a:ext>
                  </a:extLst>
                </a:gridCol>
                <a:gridCol w="3783906">
                  <a:extLst>
                    <a:ext uri="{9D8B030D-6E8A-4147-A177-3AD203B41FA5}">
                      <a16:colId xmlns:a16="http://schemas.microsoft.com/office/drawing/2014/main" val="2351810755"/>
                    </a:ext>
                  </a:extLst>
                </a:gridCol>
              </a:tblGrid>
              <a:tr h="25928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840" marR="4184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Мероприятие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840" marR="4184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840" marR="4184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840" marR="4184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9586415"/>
                  </a:ext>
                </a:extLst>
              </a:tr>
              <a:tr h="64820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840" marR="4184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Формирование и актуализация базы данных о свободных инвестиционных площадках для реализации инвестиционных проектов в сфере сельскохозяйственного производства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840" marR="4184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2023 -2030 гг.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840" marR="4184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Администрация муниципального района Похвистневский, КУМИ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840" marR="4184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4192309"/>
                  </a:ext>
                </a:extLst>
              </a:tr>
              <a:tr h="90748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840" marR="4184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Подготовка отраслевых инвестиционных предложений, направленных на привлечение потенциальных инвесторов в приоритетные отрасли экономики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840" marR="4184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2024- 2030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840" marR="4184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Администрация муниципального района Похвистневский, Похвистневское управление развития АПК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840" marR="4184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3989226"/>
                  </a:ext>
                </a:extLst>
              </a:tr>
              <a:tr h="77784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840" marR="4184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дополнительных промышленных площадок для реализации инвестиционных проектов, в том числе на неиспользуемых промышленных площадках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840" marR="4184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2024- 2030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840" marR="4184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КУМИ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840" marR="4184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8520409"/>
                  </a:ext>
                </a:extLst>
              </a:tr>
              <a:tr h="51856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840" marR="4184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Оформление в муниципальную собственность невостребованных земель  сельских поселений и земель сельскохозяйственного назначения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840" marR="4184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2024- 2030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840" marR="4184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КУМИ, администрации сельских поселений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840" marR="4184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0215535"/>
                  </a:ext>
                </a:extLst>
              </a:tr>
              <a:tr h="103712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840" marR="4184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 административных барьеров для развития предпринимательства, включая внедрение целевой модели АСИ, в том числе в сфере  подключения объектов к сетям инженерно-технического обеспечения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840" marR="4184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2024- 2030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840" marR="4184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Администрация муниципального района </a:t>
                      </a:r>
                      <a:r>
                        <a:rPr lang="ru-RU" sz="1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Похвистневский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отдел капитального строительства администрации района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840" marR="4184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4409233"/>
                  </a:ext>
                </a:extLst>
              </a:tr>
              <a:tr h="90748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840" marR="4184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Активизация взаимодействия и сотрудничества с Центром компетенций в сфере сельскохозяйственной кооперации Самарской области (ГБУ ДПО «Самара-АРИС»)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840" marR="4184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2024- 2030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840" marR="4184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Администрация муниципального района </a:t>
                      </a:r>
                      <a:r>
                        <a:rPr lang="ru-RU" sz="1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Похвистневский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Похвистневское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управление развития АПК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840" marR="4184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0712803"/>
                  </a:ext>
                </a:extLst>
              </a:tr>
            </a:tbl>
          </a:graphicData>
        </a:graphic>
      </p:graphicFrame>
      <p:pic>
        <p:nvPicPr>
          <p:cNvPr id="74" name="Рисунок 73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178" y="187539"/>
            <a:ext cx="687300" cy="966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940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8">
            <a:extLst>
              <a:ext uri="{FF2B5EF4-FFF2-40B4-BE49-F238E27FC236}">
                <a16:creationId xmlns:a16="http://schemas.microsoft.com/office/drawing/2014/main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318975" y="149574"/>
            <a:ext cx="8748825" cy="944810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400"/>
              </a:lnSpc>
              <a:spcBef>
                <a:spcPts val="780"/>
              </a:spcBef>
            </a:pP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 МЕРОПРИЯТИЙ</a:t>
            </a:r>
            <a:b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РЕАЛИЗАЦИИ СТРАТЕГИИ </a:t>
            </a:r>
            <a:endParaRPr lang="ru-RU" sz="2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26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ADA7C2AC-7A29-4849-A9A7-9AA83A59AF97}"/>
              </a:ext>
            </a:extLst>
          </p:cNvPr>
          <p:cNvGrpSpPr/>
          <p:nvPr/>
        </p:nvGrpSpPr>
        <p:grpSpPr>
          <a:xfrm>
            <a:off x="7528468" y="307695"/>
            <a:ext cx="4525599" cy="656581"/>
            <a:chOff x="7528468" y="307695"/>
            <a:chExt cx="4525599" cy="656581"/>
          </a:xfrm>
        </p:grpSpPr>
        <p:grpSp>
          <p:nvGrpSpPr>
            <p:cNvPr id="40" name="object 6">
              <a:extLst>
                <a:ext uri="{FF2B5EF4-FFF2-40B4-BE49-F238E27FC236}">
                  <a16:creationId xmlns:a16="http://schemas.microsoft.com/office/drawing/2014/main" id="{7D3A3886-7995-49F1-B379-13D0DB4458EB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5" name="object 7">
                <a:extLst>
                  <a:ext uri="{FF2B5EF4-FFF2-40B4-BE49-F238E27FC236}">
                    <a16:creationId xmlns:a16="http://schemas.microsoft.com/office/drawing/2014/main" id="{56D9674F-C071-4699-BBE9-A84D286CB8A8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6" name="object 8">
                <a:extLst>
                  <a:ext uri="{FF2B5EF4-FFF2-40B4-BE49-F238E27FC236}">
                    <a16:creationId xmlns:a16="http://schemas.microsoft.com/office/drawing/2014/main" id="{1DFEA3EE-6784-4BBA-A3CC-25AB16AF095A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7" name="object 9">
                <a:extLst>
                  <a:ext uri="{FF2B5EF4-FFF2-40B4-BE49-F238E27FC236}">
                    <a16:creationId xmlns:a16="http://schemas.microsoft.com/office/drawing/2014/main" id="{9855DDC2-7555-4D09-B1D2-644ABCF4EAB5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10">
                <a:extLst>
                  <a:ext uri="{FF2B5EF4-FFF2-40B4-BE49-F238E27FC236}">
                    <a16:creationId xmlns:a16="http://schemas.microsoft.com/office/drawing/2014/main" id="{2AE22EE5-68A0-4EEE-A898-848C38DF35DF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1">
                <a:extLst>
                  <a:ext uri="{FF2B5EF4-FFF2-40B4-BE49-F238E27FC236}">
                    <a16:creationId xmlns:a16="http://schemas.microsoft.com/office/drawing/2014/main" id="{F36555FB-5A63-42FE-8699-631C674455DF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0" name="object 12">
                <a:extLst>
                  <a:ext uri="{FF2B5EF4-FFF2-40B4-BE49-F238E27FC236}">
                    <a16:creationId xmlns:a16="http://schemas.microsoft.com/office/drawing/2014/main" id="{5BBB1B32-C8DF-4EB6-8E89-D47AE04E882C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1" name="object 13">
                <a:extLst>
                  <a:ext uri="{FF2B5EF4-FFF2-40B4-BE49-F238E27FC236}">
                    <a16:creationId xmlns:a16="http://schemas.microsoft.com/office/drawing/2014/main" id="{7D5373E3-3B1E-4006-9568-9426294EE7D2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2" name="object 14">
                <a:extLst>
                  <a:ext uri="{FF2B5EF4-FFF2-40B4-BE49-F238E27FC236}">
                    <a16:creationId xmlns:a16="http://schemas.microsoft.com/office/drawing/2014/main" id="{378FB39D-6682-4B0D-AA39-F848B859A081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15">
                <a:extLst>
                  <a:ext uri="{FF2B5EF4-FFF2-40B4-BE49-F238E27FC236}">
                    <a16:creationId xmlns:a16="http://schemas.microsoft.com/office/drawing/2014/main" id="{0AD8F532-B561-475C-A23C-17B08437A765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4" name="object 16">
                <a:extLst>
                  <a:ext uri="{FF2B5EF4-FFF2-40B4-BE49-F238E27FC236}">
                    <a16:creationId xmlns:a16="http://schemas.microsoft.com/office/drawing/2014/main" id="{F09CE626-1DDF-4CEC-9AE6-DF49BB63EE16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5" name="object 17">
                <a:extLst>
                  <a:ext uri="{FF2B5EF4-FFF2-40B4-BE49-F238E27FC236}">
                    <a16:creationId xmlns:a16="http://schemas.microsoft.com/office/drawing/2014/main" id="{8EB4B730-9A09-4681-AB74-03C764F3E03F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6" name="object 18">
                <a:extLst>
                  <a:ext uri="{FF2B5EF4-FFF2-40B4-BE49-F238E27FC236}">
                    <a16:creationId xmlns:a16="http://schemas.microsoft.com/office/drawing/2014/main" id="{1869E976-7E75-4860-BB93-0652D0A05244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7" name="object 19">
                <a:extLst>
                  <a:ext uri="{FF2B5EF4-FFF2-40B4-BE49-F238E27FC236}">
                    <a16:creationId xmlns:a16="http://schemas.microsoft.com/office/drawing/2014/main" id="{48512F9A-F107-41F7-AB94-EC36E0E241C7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8" name="object 20">
                <a:extLst>
                  <a:ext uri="{FF2B5EF4-FFF2-40B4-BE49-F238E27FC236}">
                    <a16:creationId xmlns:a16="http://schemas.microsoft.com/office/drawing/2014/main" id="{7C1BC7E9-325D-4F3D-BC73-96CC68687241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59" name="object 21">
                <a:extLst>
                  <a:ext uri="{FF2B5EF4-FFF2-40B4-BE49-F238E27FC236}">
                    <a16:creationId xmlns:a16="http://schemas.microsoft.com/office/drawing/2014/main" id="{C53D1FD8-82A8-4E8D-8FC8-CE65D46E37FA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22">
                <a:extLst>
                  <a:ext uri="{FF2B5EF4-FFF2-40B4-BE49-F238E27FC236}">
                    <a16:creationId xmlns:a16="http://schemas.microsoft.com/office/drawing/2014/main" id="{F4DA46E2-55D4-4F18-A851-01FD989DBD54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3">
                <a:extLst>
                  <a:ext uri="{FF2B5EF4-FFF2-40B4-BE49-F238E27FC236}">
                    <a16:creationId xmlns:a16="http://schemas.microsoft.com/office/drawing/2014/main" id="{2BA58F5C-8F27-43D5-9A25-8D2586FA09F2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2" name="object 24">
                <a:extLst>
                  <a:ext uri="{FF2B5EF4-FFF2-40B4-BE49-F238E27FC236}">
                    <a16:creationId xmlns:a16="http://schemas.microsoft.com/office/drawing/2014/main" id="{B3EE0B61-3FFB-44C7-B6FA-145E1A3F9AAC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3" name="object 25">
                <a:extLst>
                  <a:ext uri="{FF2B5EF4-FFF2-40B4-BE49-F238E27FC236}">
                    <a16:creationId xmlns:a16="http://schemas.microsoft.com/office/drawing/2014/main" id="{2DB6E0A2-067F-4DDA-AA40-4ABD068C04AD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4" name="object 26">
                <a:extLst>
                  <a:ext uri="{FF2B5EF4-FFF2-40B4-BE49-F238E27FC236}">
                    <a16:creationId xmlns:a16="http://schemas.microsoft.com/office/drawing/2014/main" id="{F8C0BB11-FFCC-4F3A-8A36-12CA2AFA6346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5" name="object 27">
                <a:extLst>
                  <a:ext uri="{FF2B5EF4-FFF2-40B4-BE49-F238E27FC236}">
                    <a16:creationId xmlns:a16="http://schemas.microsoft.com/office/drawing/2014/main" id="{888C8078-879C-4B4D-BCF0-129D1F3F7148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6" name="object 28">
                <a:extLst>
                  <a:ext uri="{FF2B5EF4-FFF2-40B4-BE49-F238E27FC236}">
                    <a16:creationId xmlns:a16="http://schemas.microsoft.com/office/drawing/2014/main" id="{E7F63A1B-71E4-4DC6-8B08-42FD784249C9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7" name="object 29">
                <a:extLst>
                  <a:ext uri="{FF2B5EF4-FFF2-40B4-BE49-F238E27FC236}">
                    <a16:creationId xmlns:a16="http://schemas.microsoft.com/office/drawing/2014/main" id="{C478F4F6-775E-4214-8A87-B81B49467659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30">
                <a:extLst>
                  <a:ext uri="{FF2B5EF4-FFF2-40B4-BE49-F238E27FC236}">
                    <a16:creationId xmlns:a16="http://schemas.microsoft.com/office/drawing/2014/main" id="{04D1EE41-623C-43AE-91BB-640E9EC9CE7D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1">
                <a:extLst>
                  <a:ext uri="{FF2B5EF4-FFF2-40B4-BE49-F238E27FC236}">
                    <a16:creationId xmlns:a16="http://schemas.microsoft.com/office/drawing/2014/main" id="{28F4C414-F846-40E5-8E3F-9B54B2ADC4F7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0" name="object 32">
                <a:extLst>
                  <a:ext uri="{FF2B5EF4-FFF2-40B4-BE49-F238E27FC236}">
                    <a16:creationId xmlns:a16="http://schemas.microsoft.com/office/drawing/2014/main" id="{FD80083A-45C0-4ECE-BE50-94E85B96B593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1" name="object 33">
                <a:extLst>
                  <a:ext uri="{FF2B5EF4-FFF2-40B4-BE49-F238E27FC236}">
                    <a16:creationId xmlns:a16="http://schemas.microsoft.com/office/drawing/2014/main" id="{759BA937-FD78-44CE-8B9B-BB8B8D86729F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1" name="object 34">
              <a:extLst>
                <a:ext uri="{FF2B5EF4-FFF2-40B4-BE49-F238E27FC236}">
                  <a16:creationId xmlns:a16="http://schemas.microsoft.com/office/drawing/2014/main" id="{ABBAA3CC-4A4F-47CD-B6C4-8222C8A1311C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2" name="Группа 41">
              <a:extLst>
                <a:ext uri="{FF2B5EF4-FFF2-40B4-BE49-F238E27FC236}">
                  <a16:creationId xmlns:a16="http://schemas.microsoft.com/office/drawing/2014/main" id="{09190201-EDC6-4EC8-9D5F-78EFDF1C77F3}"/>
                </a:ext>
              </a:extLst>
            </p:cNvPr>
            <p:cNvGrpSpPr/>
            <p:nvPr/>
          </p:nvGrpSpPr>
          <p:grpSpPr>
            <a:xfrm>
              <a:off x="9957178" y="307695"/>
              <a:ext cx="2096889" cy="656581"/>
              <a:chOff x="5066982" y="4445467"/>
              <a:chExt cx="2096889" cy="656581"/>
            </a:xfrm>
          </p:grpSpPr>
          <p:sp>
            <p:nvSpPr>
              <p:cNvPr id="43" name="object 34">
                <a:extLst>
                  <a:ext uri="{FF2B5EF4-FFF2-40B4-BE49-F238E27FC236}">
                    <a16:creationId xmlns:a16="http://schemas.microsoft.com/office/drawing/2014/main" id="{FB464BFF-E7CD-4395-8FE9-957EB05CB533}"/>
                  </a:ext>
                </a:extLst>
              </p:cNvPr>
              <p:cNvSpPr txBox="1"/>
              <p:nvPr/>
            </p:nvSpPr>
            <p:spPr>
              <a:xfrm>
                <a:off x="6098399" y="4531003"/>
                <a:ext cx="1065472" cy="444352"/>
              </a:xfrm>
              <a:prstGeom prst="rect">
                <a:avLst/>
              </a:prstGeom>
            </p:spPr>
            <p:txBody>
              <a:bodyPr vert="horz" wrap="square" lIns="0" tIns="28575" rIns="0" bIns="0" rtlCol="0" anchor="ctr">
                <a:spAutoFit/>
              </a:bodyPr>
              <a:lstStyle/>
              <a:p>
                <a:pPr marL="12700" marR="5080">
                  <a:spcBef>
                    <a:spcPts val="225"/>
                  </a:spcBef>
                </a:pPr>
                <a:r>
                  <a:rPr lang="ru-RU" sz="900" dirty="0">
                    <a:solidFill>
                      <a:srgbClr val="1D1D1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Муниципальный район </a:t>
                </a:r>
                <a:r>
                  <a:rPr lang="ru-RU" sz="900" dirty="0" err="1">
                    <a:solidFill>
                      <a:srgbClr val="1D1D1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Похвистневский</a:t>
                </a:r>
                <a:endParaRPr lang="ru-RU" sz="9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Прямоугольник 43">
                <a:extLst>
                  <a:ext uri="{FF2B5EF4-FFF2-40B4-BE49-F238E27FC236}">
                    <a16:creationId xmlns:a16="http://schemas.microsoft.com/office/drawing/2014/main" id="{2D6F65C8-EFE2-40AC-86FA-FB07A5B0BFB2}"/>
                  </a:ext>
                </a:extLst>
              </p:cNvPr>
              <p:cNvSpPr/>
              <p:nvPr/>
            </p:nvSpPr>
            <p:spPr>
              <a:xfrm>
                <a:off x="5066982" y="4445467"/>
                <a:ext cx="691426" cy="656581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900" i="1" dirty="0"/>
              </a:p>
            </p:txBody>
          </p:sp>
        </p:grpSp>
      </p:grp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2499490"/>
              </p:ext>
            </p:extLst>
          </p:nvPr>
        </p:nvGraphicFramePr>
        <p:xfrm>
          <a:off x="331673" y="1294132"/>
          <a:ext cx="11415826" cy="5169972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615978">
                  <a:extLst>
                    <a:ext uri="{9D8B030D-6E8A-4147-A177-3AD203B41FA5}">
                      <a16:colId xmlns:a16="http://schemas.microsoft.com/office/drawing/2014/main" val="2866082862"/>
                    </a:ext>
                  </a:extLst>
                </a:gridCol>
                <a:gridCol w="6217920">
                  <a:extLst>
                    <a:ext uri="{9D8B030D-6E8A-4147-A177-3AD203B41FA5}">
                      <a16:colId xmlns:a16="http://schemas.microsoft.com/office/drawing/2014/main" val="2074971835"/>
                    </a:ext>
                  </a:extLst>
                </a:gridCol>
                <a:gridCol w="1147156">
                  <a:extLst>
                    <a:ext uri="{9D8B030D-6E8A-4147-A177-3AD203B41FA5}">
                      <a16:colId xmlns:a16="http://schemas.microsoft.com/office/drawing/2014/main" val="2683340941"/>
                    </a:ext>
                  </a:extLst>
                </a:gridCol>
                <a:gridCol w="3434772">
                  <a:extLst>
                    <a:ext uri="{9D8B030D-6E8A-4147-A177-3AD203B41FA5}">
                      <a16:colId xmlns:a16="http://schemas.microsoft.com/office/drawing/2014/main" val="2499163627"/>
                    </a:ext>
                  </a:extLst>
                </a:gridCol>
              </a:tblGrid>
              <a:tr h="22649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61" marR="3626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Мероприятие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61" marR="3626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61" marR="3626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61" marR="3626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5180821"/>
                  </a:ext>
                </a:extLst>
              </a:tr>
              <a:tr h="79273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61" marR="3626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Активизация участия хозяйствующих субъектов </a:t>
                      </a:r>
                      <a:r>
                        <a:rPr lang="ru-RU" sz="1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Похвистневского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района в реализации приоритетного проекта «Экспорт продукции АПК»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61" marR="3626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2024- 2030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61" marR="3626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Администрация муниципального района Похвистневский, Похвистневское управление развития АПК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61" marR="3626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2084933"/>
                  </a:ext>
                </a:extLst>
              </a:tr>
              <a:tr h="56623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61" marR="3626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Оказание особой поддержки субъектам МСП, осуществляющим технологическое развитие и </a:t>
                      </a:r>
                      <a:r>
                        <a:rPr lang="ru-RU" sz="1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импортозамещение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а также предпринимателям в сфере туризма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61" marR="3626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2024- 2030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61" marR="3626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Администрация муниципального района Похвистневский, 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61" marR="3626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0142395"/>
                  </a:ext>
                </a:extLst>
              </a:tr>
              <a:tr h="147221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61" marR="3626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туристического сектора экономики: событийный туризм, </a:t>
                      </a:r>
                      <a:r>
                        <a:rPr lang="ru-RU" sz="1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гастроэтнотуризм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лечебный туризм. Взаимодействие с туристическими фирмами, предпринимателями и инициативными гражданами, готовыми развивать туризм. Информационно-консультационное сопровождение по вопросам государственной поддержки участников туристического направления. 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61" marR="3626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2024- 2030</a:t>
                      </a:r>
                      <a:endParaRPr lang="ru-RU" sz="1400" b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61" marR="3626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Администрация муниципального района, министерство сельского хозяйства и продовольствия Самарской области, министерство культуры Самарской области,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Похвистневское управление развития АПК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61" marR="3626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5894392"/>
                  </a:ext>
                </a:extLst>
              </a:tr>
              <a:tr h="203845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61" marR="3626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Активизация </a:t>
                      </a:r>
                      <a:r>
                        <a:rPr lang="ru-RU" sz="14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профориентационной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работы со 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старшеклассниками 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школ района в соответствии с трехсторонним соглашением о сотрудничестве между Администрацией муниципального района </a:t>
                      </a:r>
                      <a:r>
                        <a:rPr lang="ru-RU" sz="1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Похвистневский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Самарским Аграрным университетом и Северо-Восточным образовательным округом по подготовке специалистов с высшим образованием по схеме «школа-вуз-предприятие».  Открытие официальных «</a:t>
                      </a:r>
                      <a:r>
                        <a:rPr lang="ru-RU" sz="1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Агроклассов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в </a:t>
                      </a:r>
                      <a:r>
                        <a:rPr lang="ru-RU" sz="14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с.Савруха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</a:t>
                      </a:r>
                      <a:r>
                        <a:rPr lang="ru-RU" sz="14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с.Старый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Аманак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рамках реализации  реализуемого министерством образования и науки Самарской области проекта «</a:t>
                      </a:r>
                      <a:r>
                        <a:rPr lang="ru-RU" sz="1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Агроклассы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2.0».             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61" marR="3626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2024- 2030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61" marR="3626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Администрация муниципального района </a:t>
                      </a:r>
                      <a:r>
                        <a:rPr lang="ru-RU" sz="1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Похвистневский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Похвистневское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управление развития АПК, Северо-Восточное управление министерства образования, самарский государственный Аграрный университет, директора школ района.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61" marR="3626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3826816"/>
                  </a:ext>
                </a:extLst>
              </a:tr>
            </a:tbl>
          </a:graphicData>
        </a:graphic>
      </p:graphicFrame>
      <p:pic>
        <p:nvPicPr>
          <p:cNvPr id="73" name="Рисунок 72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178" y="187539"/>
            <a:ext cx="687300" cy="966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080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object 35">
            <a:extLst>
              <a:ext uri="{FF2B5EF4-FFF2-40B4-BE49-F238E27FC236}">
                <a16:creationId xmlns:a16="http://schemas.microsoft.com/office/drawing/2014/main" id="{9BD17555-308E-CBDD-8812-C263B0DFF0AF}"/>
              </a:ext>
            </a:extLst>
          </p:cNvPr>
          <p:cNvSpPr txBox="1">
            <a:spLocks/>
          </p:cNvSpPr>
          <p:nvPr/>
        </p:nvSpPr>
        <p:spPr>
          <a:xfrm>
            <a:off x="544747" y="235574"/>
            <a:ext cx="5265503" cy="749564"/>
          </a:xfrm>
          <a:prstGeom prst="rect">
            <a:avLst/>
          </a:prstGeom>
        </p:spPr>
        <p:txBody>
          <a:bodyPr vert="horz" wrap="square" lIns="0" tIns="132715" rIns="0" bIns="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5080" algn="l">
              <a:lnSpc>
                <a:spcPct val="100000"/>
              </a:lnSpc>
              <a:spcBef>
                <a:spcPts val="1045"/>
              </a:spcBef>
            </a:pP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КОНТАКТЫ</a:t>
            </a:r>
          </a:p>
        </p:txBody>
      </p:sp>
      <p:grpSp>
        <p:nvGrpSpPr>
          <p:cNvPr id="44" name="object 6">
            <a:extLst>
              <a:ext uri="{FF2B5EF4-FFF2-40B4-BE49-F238E27FC236}">
                <a16:creationId xmlns:a16="http://schemas.microsoft.com/office/drawing/2014/main" id="{B36DE6F5-F4C7-DBAF-3AF7-F37BE77EBE7B}"/>
              </a:ext>
            </a:extLst>
          </p:cNvPr>
          <p:cNvGrpSpPr/>
          <p:nvPr/>
        </p:nvGrpSpPr>
        <p:grpSpPr>
          <a:xfrm>
            <a:off x="4369766" y="296798"/>
            <a:ext cx="629285" cy="688340"/>
            <a:chOff x="2228689" y="511439"/>
            <a:chExt cx="629285" cy="688340"/>
          </a:xfrm>
        </p:grpSpPr>
        <p:pic>
          <p:nvPicPr>
            <p:cNvPr id="45" name="object 7">
              <a:extLst>
                <a:ext uri="{FF2B5EF4-FFF2-40B4-BE49-F238E27FC236}">
                  <a16:creationId xmlns:a16="http://schemas.microsoft.com/office/drawing/2014/main" id="{1702486E-963B-9732-711B-2071DFB01B09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86669" y="511439"/>
              <a:ext cx="313690" cy="572700"/>
            </a:xfrm>
            <a:prstGeom prst="rect">
              <a:avLst/>
            </a:prstGeom>
          </p:spPr>
        </p:pic>
        <p:pic>
          <p:nvPicPr>
            <p:cNvPr id="46" name="object 8">
              <a:extLst>
                <a:ext uri="{FF2B5EF4-FFF2-40B4-BE49-F238E27FC236}">
                  <a16:creationId xmlns:a16="http://schemas.microsoft.com/office/drawing/2014/main" id="{DAAE0CD0-66F3-489B-2E43-26581F61B933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19120" y="693369"/>
              <a:ext cx="33845" cy="6921"/>
            </a:xfrm>
            <a:prstGeom prst="rect">
              <a:avLst/>
            </a:prstGeom>
          </p:spPr>
        </p:pic>
        <p:sp>
          <p:nvSpPr>
            <p:cNvPr id="47" name="object 9">
              <a:extLst>
                <a:ext uri="{FF2B5EF4-FFF2-40B4-BE49-F238E27FC236}">
                  <a16:creationId xmlns:a16="http://schemas.microsoft.com/office/drawing/2014/main" id="{685EC4EC-DA92-BEF6-D3F9-785BFDA1DC09}"/>
                </a:ext>
              </a:extLst>
            </p:cNvPr>
            <p:cNvSpPr/>
            <p:nvPr/>
          </p:nvSpPr>
          <p:spPr>
            <a:xfrm>
              <a:off x="2673055" y="654591"/>
              <a:ext cx="37465" cy="31750"/>
            </a:xfrm>
            <a:custGeom>
              <a:avLst/>
              <a:gdLst/>
              <a:ahLst/>
              <a:cxnLst/>
              <a:rect l="l" t="t" r="r" b="b"/>
              <a:pathLst>
                <a:path w="37464" h="31750">
                  <a:moveTo>
                    <a:pt x="22224" y="0"/>
                  </a:moveTo>
                  <a:lnTo>
                    <a:pt x="1435" y="14020"/>
                  </a:lnTo>
                  <a:lnTo>
                    <a:pt x="0" y="16992"/>
                  </a:lnTo>
                  <a:lnTo>
                    <a:pt x="304" y="17500"/>
                  </a:lnTo>
                  <a:lnTo>
                    <a:pt x="520" y="17792"/>
                  </a:lnTo>
                  <a:lnTo>
                    <a:pt x="8039" y="30454"/>
                  </a:lnTo>
                  <a:lnTo>
                    <a:pt x="18580" y="31203"/>
                  </a:lnTo>
                  <a:lnTo>
                    <a:pt x="25742" y="26377"/>
                  </a:lnTo>
                  <a:lnTo>
                    <a:pt x="34353" y="22898"/>
                  </a:lnTo>
                  <a:lnTo>
                    <a:pt x="37325" y="21755"/>
                  </a:lnTo>
                  <a:lnTo>
                    <a:pt x="36906" y="21717"/>
                  </a:lnTo>
                  <a:lnTo>
                    <a:pt x="35648" y="21399"/>
                  </a:lnTo>
                  <a:lnTo>
                    <a:pt x="33286" y="20459"/>
                  </a:lnTo>
                  <a:lnTo>
                    <a:pt x="22910" y="15824"/>
                  </a:lnTo>
                  <a:lnTo>
                    <a:pt x="23228" y="2387"/>
                  </a:lnTo>
                  <a:lnTo>
                    <a:pt x="23329" y="2082"/>
                  </a:lnTo>
                  <a:lnTo>
                    <a:pt x="23274" y="533"/>
                  </a:lnTo>
                  <a:lnTo>
                    <a:pt x="22948" y="177"/>
                  </a:lnTo>
                  <a:lnTo>
                    <a:pt x="22224" y="0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object 10">
              <a:extLst>
                <a:ext uri="{FF2B5EF4-FFF2-40B4-BE49-F238E27FC236}">
                  <a16:creationId xmlns:a16="http://schemas.microsoft.com/office/drawing/2014/main" id="{6AA2FCD3-B31E-26E7-4999-F3A64DE41CC9}"/>
                </a:ext>
              </a:extLst>
            </p:cNvPr>
            <p:cNvSpPr/>
            <p:nvPr/>
          </p:nvSpPr>
          <p:spPr>
            <a:xfrm>
              <a:off x="2621254" y="642910"/>
              <a:ext cx="99695" cy="56515"/>
            </a:xfrm>
            <a:custGeom>
              <a:avLst/>
              <a:gdLst/>
              <a:ahLst/>
              <a:cxnLst/>
              <a:rect l="l" t="t" r="r" b="b"/>
              <a:pathLst>
                <a:path w="99694" h="56515">
                  <a:moveTo>
                    <a:pt x="419" y="48958"/>
                  </a:moveTo>
                  <a:lnTo>
                    <a:pt x="1054" y="49390"/>
                  </a:lnTo>
                  <a:lnTo>
                    <a:pt x="660" y="49987"/>
                  </a:lnTo>
                  <a:lnTo>
                    <a:pt x="0" y="51092"/>
                  </a:lnTo>
                  <a:lnTo>
                    <a:pt x="9737" y="55077"/>
                  </a:lnTo>
                  <a:lnTo>
                    <a:pt x="19010" y="55954"/>
                  </a:lnTo>
                  <a:lnTo>
                    <a:pt x="26080" y="55276"/>
                  </a:lnTo>
                  <a:lnTo>
                    <a:pt x="29034" y="54635"/>
                  </a:lnTo>
                  <a:lnTo>
                    <a:pt x="32582" y="53149"/>
                  </a:lnTo>
                  <a:lnTo>
                    <a:pt x="15398" y="53136"/>
                  </a:lnTo>
                  <a:lnTo>
                    <a:pt x="8928" y="53098"/>
                  </a:lnTo>
                  <a:lnTo>
                    <a:pt x="2481" y="48996"/>
                  </a:lnTo>
                  <a:lnTo>
                    <a:pt x="639" y="48983"/>
                  </a:lnTo>
                  <a:lnTo>
                    <a:pt x="419" y="48958"/>
                  </a:lnTo>
                  <a:close/>
                </a:path>
                <a:path w="99694" h="56515">
                  <a:moveTo>
                    <a:pt x="33993" y="52565"/>
                  </a:moveTo>
                  <a:lnTo>
                    <a:pt x="23088" y="52565"/>
                  </a:lnTo>
                  <a:lnTo>
                    <a:pt x="17627" y="53149"/>
                  </a:lnTo>
                  <a:lnTo>
                    <a:pt x="32582" y="53149"/>
                  </a:lnTo>
                  <a:lnTo>
                    <a:pt x="33993" y="52565"/>
                  </a:lnTo>
                  <a:close/>
                </a:path>
                <a:path w="99694" h="56515">
                  <a:moveTo>
                    <a:pt x="17749" y="53136"/>
                  </a:moveTo>
                  <a:close/>
                </a:path>
                <a:path w="99694" h="56515">
                  <a:moveTo>
                    <a:pt x="51828" y="0"/>
                  </a:moveTo>
                  <a:lnTo>
                    <a:pt x="50101" y="952"/>
                  </a:lnTo>
                  <a:lnTo>
                    <a:pt x="37906" y="4600"/>
                  </a:lnTo>
                  <a:lnTo>
                    <a:pt x="31548" y="7894"/>
                  </a:lnTo>
                  <a:lnTo>
                    <a:pt x="28964" y="12705"/>
                  </a:lnTo>
                  <a:lnTo>
                    <a:pt x="28092" y="20904"/>
                  </a:lnTo>
                  <a:lnTo>
                    <a:pt x="21497" y="35381"/>
                  </a:lnTo>
                  <a:lnTo>
                    <a:pt x="14197" y="43786"/>
                  </a:lnTo>
                  <a:lnTo>
                    <a:pt x="7427" y="47757"/>
                  </a:lnTo>
                  <a:lnTo>
                    <a:pt x="2425" y="48933"/>
                  </a:lnTo>
                  <a:lnTo>
                    <a:pt x="9524" y="53098"/>
                  </a:lnTo>
                  <a:lnTo>
                    <a:pt x="17749" y="53136"/>
                  </a:lnTo>
                  <a:lnTo>
                    <a:pt x="23088" y="52565"/>
                  </a:lnTo>
                  <a:lnTo>
                    <a:pt x="33993" y="52565"/>
                  </a:lnTo>
                  <a:lnTo>
                    <a:pt x="50520" y="31584"/>
                  </a:lnTo>
                  <a:lnTo>
                    <a:pt x="51059" y="29730"/>
                  </a:lnTo>
                  <a:lnTo>
                    <a:pt x="51625" y="28244"/>
                  </a:lnTo>
                  <a:lnTo>
                    <a:pt x="52053" y="28244"/>
                  </a:lnTo>
                  <a:lnTo>
                    <a:pt x="52933" y="26555"/>
                  </a:lnTo>
                  <a:lnTo>
                    <a:pt x="53884" y="23850"/>
                  </a:lnTo>
                  <a:lnTo>
                    <a:pt x="54038" y="23482"/>
                  </a:lnTo>
                  <a:lnTo>
                    <a:pt x="60439" y="13703"/>
                  </a:lnTo>
                  <a:lnTo>
                    <a:pt x="72389" y="11976"/>
                  </a:lnTo>
                  <a:lnTo>
                    <a:pt x="73926" y="11658"/>
                  </a:lnTo>
                  <a:lnTo>
                    <a:pt x="78730" y="11658"/>
                  </a:lnTo>
                  <a:lnTo>
                    <a:pt x="76551" y="9258"/>
                  </a:lnTo>
                  <a:lnTo>
                    <a:pt x="70281" y="9258"/>
                  </a:lnTo>
                  <a:lnTo>
                    <a:pt x="61252" y="6324"/>
                  </a:lnTo>
                  <a:lnTo>
                    <a:pt x="53873" y="1752"/>
                  </a:lnTo>
                  <a:lnTo>
                    <a:pt x="51828" y="0"/>
                  </a:lnTo>
                  <a:close/>
                </a:path>
                <a:path w="99694" h="56515">
                  <a:moveTo>
                    <a:pt x="1663" y="48475"/>
                  </a:moveTo>
                  <a:lnTo>
                    <a:pt x="1320" y="48983"/>
                  </a:lnTo>
                  <a:lnTo>
                    <a:pt x="749" y="48996"/>
                  </a:lnTo>
                  <a:lnTo>
                    <a:pt x="2481" y="48996"/>
                  </a:lnTo>
                  <a:lnTo>
                    <a:pt x="1663" y="48475"/>
                  </a:lnTo>
                  <a:close/>
                </a:path>
                <a:path w="99694" h="56515">
                  <a:moveTo>
                    <a:pt x="78730" y="11658"/>
                  </a:moveTo>
                  <a:lnTo>
                    <a:pt x="73926" y="11658"/>
                  </a:lnTo>
                  <a:lnTo>
                    <a:pt x="74739" y="11836"/>
                  </a:lnTo>
                  <a:lnTo>
                    <a:pt x="75323" y="12471"/>
                  </a:lnTo>
                  <a:lnTo>
                    <a:pt x="75222" y="13436"/>
                  </a:lnTo>
                  <a:lnTo>
                    <a:pt x="75031" y="14071"/>
                  </a:lnTo>
                  <a:lnTo>
                    <a:pt x="74688" y="28384"/>
                  </a:lnTo>
                  <a:lnTo>
                    <a:pt x="86537" y="32727"/>
                  </a:lnTo>
                  <a:lnTo>
                    <a:pt x="88823" y="33705"/>
                  </a:lnTo>
                  <a:lnTo>
                    <a:pt x="90919" y="33731"/>
                  </a:lnTo>
                  <a:lnTo>
                    <a:pt x="96164" y="31102"/>
                  </a:lnTo>
                  <a:lnTo>
                    <a:pt x="96296" y="30568"/>
                  </a:lnTo>
                  <a:lnTo>
                    <a:pt x="90373" y="30568"/>
                  </a:lnTo>
                  <a:lnTo>
                    <a:pt x="89179" y="30518"/>
                  </a:lnTo>
                  <a:lnTo>
                    <a:pt x="87600" y="29845"/>
                  </a:lnTo>
                  <a:lnTo>
                    <a:pt x="77812" y="26174"/>
                  </a:lnTo>
                  <a:lnTo>
                    <a:pt x="78029" y="17399"/>
                  </a:lnTo>
                  <a:lnTo>
                    <a:pt x="78041" y="14782"/>
                  </a:lnTo>
                  <a:lnTo>
                    <a:pt x="78892" y="11836"/>
                  </a:lnTo>
                  <a:lnTo>
                    <a:pt x="78730" y="11658"/>
                  </a:lnTo>
                  <a:close/>
                </a:path>
                <a:path w="99694" h="56515">
                  <a:moveTo>
                    <a:pt x="96856" y="17424"/>
                  </a:moveTo>
                  <a:lnTo>
                    <a:pt x="91503" y="17424"/>
                  </a:lnTo>
                  <a:lnTo>
                    <a:pt x="92990" y="17729"/>
                  </a:lnTo>
                  <a:lnTo>
                    <a:pt x="95453" y="20497"/>
                  </a:lnTo>
                  <a:lnTo>
                    <a:pt x="94825" y="23926"/>
                  </a:lnTo>
                  <a:lnTo>
                    <a:pt x="94699" y="24523"/>
                  </a:lnTo>
                  <a:lnTo>
                    <a:pt x="94340" y="25717"/>
                  </a:lnTo>
                  <a:lnTo>
                    <a:pt x="94094" y="26708"/>
                  </a:lnTo>
                  <a:lnTo>
                    <a:pt x="93141" y="29184"/>
                  </a:lnTo>
                  <a:lnTo>
                    <a:pt x="90373" y="30568"/>
                  </a:lnTo>
                  <a:lnTo>
                    <a:pt x="96296" y="30568"/>
                  </a:lnTo>
                  <a:lnTo>
                    <a:pt x="97291" y="26555"/>
                  </a:lnTo>
                  <a:lnTo>
                    <a:pt x="99161" y="20078"/>
                  </a:lnTo>
                  <a:lnTo>
                    <a:pt x="96856" y="17424"/>
                  </a:lnTo>
                  <a:close/>
                </a:path>
                <a:path w="99694" h="56515">
                  <a:moveTo>
                    <a:pt x="52053" y="28244"/>
                  </a:moveTo>
                  <a:lnTo>
                    <a:pt x="51625" y="28244"/>
                  </a:lnTo>
                  <a:lnTo>
                    <a:pt x="51274" y="29184"/>
                  </a:lnTo>
                  <a:lnTo>
                    <a:pt x="50863" y="30530"/>
                  </a:lnTo>
                  <a:lnTo>
                    <a:pt x="52053" y="28244"/>
                  </a:lnTo>
                  <a:close/>
                </a:path>
                <a:path w="99694" h="56515">
                  <a:moveTo>
                    <a:pt x="92151" y="14211"/>
                  </a:moveTo>
                  <a:lnTo>
                    <a:pt x="88836" y="14719"/>
                  </a:lnTo>
                  <a:lnTo>
                    <a:pt x="88260" y="14871"/>
                  </a:lnTo>
                  <a:lnTo>
                    <a:pt x="85839" y="15595"/>
                  </a:lnTo>
                  <a:lnTo>
                    <a:pt x="84099" y="17399"/>
                  </a:lnTo>
                  <a:lnTo>
                    <a:pt x="80429" y="17945"/>
                  </a:lnTo>
                  <a:lnTo>
                    <a:pt x="78358" y="18110"/>
                  </a:lnTo>
                  <a:lnTo>
                    <a:pt x="78930" y="21450"/>
                  </a:lnTo>
                  <a:lnTo>
                    <a:pt x="80340" y="23926"/>
                  </a:lnTo>
                  <a:lnTo>
                    <a:pt x="81902" y="25717"/>
                  </a:lnTo>
                  <a:lnTo>
                    <a:pt x="85940" y="25349"/>
                  </a:lnTo>
                  <a:lnTo>
                    <a:pt x="85636" y="25044"/>
                  </a:lnTo>
                  <a:lnTo>
                    <a:pt x="85229" y="24523"/>
                  </a:lnTo>
                  <a:lnTo>
                    <a:pt x="86296" y="23850"/>
                  </a:lnTo>
                  <a:lnTo>
                    <a:pt x="85483" y="22580"/>
                  </a:lnTo>
                  <a:lnTo>
                    <a:pt x="85255" y="21513"/>
                  </a:lnTo>
                  <a:lnTo>
                    <a:pt x="86220" y="18986"/>
                  </a:lnTo>
                  <a:lnTo>
                    <a:pt x="88711" y="17945"/>
                  </a:lnTo>
                  <a:lnTo>
                    <a:pt x="89347" y="17767"/>
                  </a:lnTo>
                  <a:lnTo>
                    <a:pt x="91503" y="17424"/>
                  </a:lnTo>
                  <a:lnTo>
                    <a:pt x="96856" y="17424"/>
                  </a:lnTo>
                  <a:lnTo>
                    <a:pt x="94640" y="14871"/>
                  </a:lnTo>
                  <a:lnTo>
                    <a:pt x="92151" y="14211"/>
                  </a:lnTo>
                  <a:close/>
                </a:path>
                <a:path w="99694" h="56515">
                  <a:moveTo>
                    <a:pt x="78099" y="14581"/>
                  </a:moveTo>
                  <a:lnTo>
                    <a:pt x="78041" y="14782"/>
                  </a:lnTo>
                  <a:lnTo>
                    <a:pt x="78099" y="14581"/>
                  </a:lnTo>
                  <a:close/>
                </a:path>
                <a:path w="99694" h="56515">
                  <a:moveTo>
                    <a:pt x="78162" y="14363"/>
                  </a:moveTo>
                  <a:lnTo>
                    <a:pt x="78099" y="14581"/>
                  </a:lnTo>
                  <a:lnTo>
                    <a:pt x="78162" y="14363"/>
                  </a:lnTo>
                  <a:close/>
                </a:path>
                <a:path w="99694" h="56515">
                  <a:moveTo>
                    <a:pt x="74282" y="8432"/>
                  </a:moveTo>
                  <a:lnTo>
                    <a:pt x="71843" y="8953"/>
                  </a:lnTo>
                  <a:lnTo>
                    <a:pt x="71259" y="9042"/>
                  </a:lnTo>
                  <a:lnTo>
                    <a:pt x="70281" y="9258"/>
                  </a:lnTo>
                  <a:lnTo>
                    <a:pt x="76551" y="9258"/>
                  </a:lnTo>
                  <a:lnTo>
                    <a:pt x="76136" y="8801"/>
                  </a:lnTo>
                  <a:lnTo>
                    <a:pt x="74282" y="8432"/>
                  </a:lnTo>
                  <a:close/>
                </a:path>
              </a:pathLst>
            </a:custGeom>
            <a:solidFill>
              <a:srgbClr val="9DD3F3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object 11">
              <a:extLst>
                <a:ext uri="{FF2B5EF4-FFF2-40B4-BE49-F238E27FC236}">
                  <a16:creationId xmlns:a16="http://schemas.microsoft.com/office/drawing/2014/main" id="{4FC0ADAF-0FC6-17DB-DEB8-5BFF2AF9E1CC}"/>
                </a:ext>
              </a:extLst>
            </p:cNvPr>
            <p:cNvSpPr/>
            <p:nvPr/>
          </p:nvSpPr>
          <p:spPr>
            <a:xfrm>
              <a:off x="2700616" y="660501"/>
              <a:ext cx="16510" cy="15875"/>
            </a:xfrm>
            <a:custGeom>
              <a:avLst/>
              <a:gdLst/>
              <a:ahLst/>
              <a:cxnLst/>
              <a:rect l="l" t="t" r="r" b="b"/>
              <a:pathLst>
                <a:path w="16510" h="15875">
                  <a:moveTo>
                    <a:pt x="8966" y="15722"/>
                  </a:moveTo>
                  <a:lnTo>
                    <a:pt x="8382" y="15595"/>
                  </a:lnTo>
                  <a:lnTo>
                    <a:pt x="7785" y="15405"/>
                  </a:lnTo>
                  <a:lnTo>
                    <a:pt x="7162" y="15138"/>
                  </a:lnTo>
                  <a:lnTo>
                    <a:pt x="3251" y="13703"/>
                  </a:lnTo>
                  <a:lnTo>
                    <a:pt x="0" y="9829"/>
                  </a:lnTo>
                  <a:lnTo>
                    <a:pt x="1612" y="11950"/>
                  </a:lnTo>
                  <a:lnTo>
                    <a:pt x="5067" y="15773"/>
                  </a:lnTo>
                  <a:lnTo>
                    <a:pt x="8966" y="15722"/>
                  </a:lnTo>
                  <a:close/>
                </a:path>
                <a:path w="16510" h="15875">
                  <a:moveTo>
                    <a:pt x="16040" y="3187"/>
                  </a:moveTo>
                  <a:lnTo>
                    <a:pt x="11963" y="0"/>
                  </a:lnTo>
                  <a:lnTo>
                    <a:pt x="11036" y="12"/>
                  </a:lnTo>
                  <a:lnTo>
                    <a:pt x="9982" y="177"/>
                  </a:lnTo>
                  <a:lnTo>
                    <a:pt x="9258" y="393"/>
                  </a:lnTo>
                  <a:lnTo>
                    <a:pt x="6858" y="1397"/>
                  </a:lnTo>
                  <a:lnTo>
                    <a:pt x="5892" y="3924"/>
                  </a:lnTo>
                  <a:lnTo>
                    <a:pt x="6121" y="4991"/>
                  </a:lnTo>
                  <a:lnTo>
                    <a:pt x="6934" y="6261"/>
                  </a:lnTo>
                  <a:lnTo>
                    <a:pt x="5359" y="7264"/>
                  </a:lnTo>
                  <a:lnTo>
                    <a:pt x="5638" y="7632"/>
                  </a:lnTo>
                  <a:lnTo>
                    <a:pt x="4584" y="7759"/>
                  </a:lnTo>
                  <a:lnTo>
                    <a:pt x="4343" y="7912"/>
                  </a:lnTo>
                  <a:lnTo>
                    <a:pt x="2451" y="8026"/>
                  </a:lnTo>
                  <a:lnTo>
                    <a:pt x="5041" y="11061"/>
                  </a:lnTo>
                  <a:lnTo>
                    <a:pt x="8077" y="12192"/>
                  </a:lnTo>
                  <a:lnTo>
                    <a:pt x="9715" y="12890"/>
                  </a:lnTo>
                  <a:lnTo>
                    <a:pt x="10998" y="12979"/>
                  </a:lnTo>
                  <a:lnTo>
                    <a:pt x="13779" y="11595"/>
                  </a:lnTo>
                  <a:lnTo>
                    <a:pt x="14732" y="9118"/>
                  </a:lnTo>
                  <a:lnTo>
                    <a:pt x="15354" y="6858"/>
                  </a:lnTo>
                  <a:lnTo>
                    <a:pt x="16040" y="3187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0" name="object 12">
              <a:extLst>
                <a:ext uri="{FF2B5EF4-FFF2-40B4-BE49-F238E27FC236}">
                  <a16:creationId xmlns:a16="http://schemas.microsoft.com/office/drawing/2014/main" id="{91A1521B-664A-8EC1-26EA-474B9407781F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772397" y="666851"/>
              <a:ext cx="12280" cy="12775"/>
            </a:xfrm>
            <a:prstGeom prst="rect">
              <a:avLst/>
            </a:prstGeom>
          </p:spPr>
        </p:pic>
        <p:pic>
          <p:nvPicPr>
            <p:cNvPr id="51" name="object 13">
              <a:extLst>
                <a:ext uri="{FF2B5EF4-FFF2-40B4-BE49-F238E27FC236}">
                  <a16:creationId xmlns:a16="http://schemas.microsoft.com/office/drawing/2014/main" id="{EA1EB914-C4FB-BF18-AEB8-A8F4D9DAC338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09644" y="610693"/>
              <a:ext cx="239269" cy="557584"/>
            </a:xfrm>
            <a:prstGeom prst="rect">
              <a:avLst/>
            </a:prstGeom>
          </p:spPr>
        </p:pic>
        <p:sp>
          <p:nvSpPr>
            <p:cNvPr id="52" name="object 14">
              <a:extLst>
                <a:ext uri="{FF2B5EF4-FFF2-40B4-BE49-F238E27FC236}">
                  <a16:creationId xmlns:a16="http://schemas.microsoft.com/office/drawing/2014/main" id="{AB6A7C5D-EB82-5D0D-DD7B-6B74925EF2FF}"/>
                </a:ext>
              </a:extLst>
            </p:cNvPr>
            <p:cNvSpPr/>
            <p:nvPr/>
          </p:nvSpPr>
          <p:spPr>
            <a:xfrm>
              <a:off x="2548255" y="1092783"/>
              <a:ext cx="138430" cy="107314"/>
            </a:xfrm>
            <a:custGeom>
              <a:avLst/>
              <a:gdLst/>
              <a:ahLst/>
              <a:cxnLst/>
              <a:rect l="l" t="t" r="r" b="b"/>
              <a:pathLst>
                <a:path w="138430" h="107315">
                  <a:moveTo>
                    <a:pt x="39662" y="65532"/>
                  </a:moveTo>
                  <a:lnTo>
                    <a:pt x="39408" y="65633"/>
                  </a:lnTo>
                  <a:lnTo>
                    <a:pt x="39662" y="65532"/>
                  </a:lnTo>
                  <a:close/>
                </a:path>
                <a:path w="138430" h="107315">
                  <a:moveTo>
                    <a:pt x="94475" y="99415"/>
                  </a:moveTo>
                  <a:lnTo>
                    <a:pt x="94005" y="96596"/>
                  </a:lnTo>
                  <a:lnTo>
                    <a:pt x="82740" y="91719"/>
                  </a:lnTo>
                  <a:lnTo>
                    <a:pt x="74968" y="87261"/>
                  </a:lnTo>
                  <a:lnTo>
                    <a:pt x="70472" y="84010"/>
                  </a:lnTo>
                  <a:lnTo>
                    <a:pt x="69011" y="82753"/>
                  </a:lnTo>
                  <a:lnTo>
                    <a:pt x="61239" y="77101"/>
                  </a:lnTo>
                  <a:lnTo>
                    <a:pt x="60363" y="76466"/>
                  </a:lnTo>
                  <a:lnTo>
                    <a:pt x="54394" y="77101"/>
                  </a:lnTo>
                  <a:lnTo>
                    <a:pt x="51752" y="76047"/>
                  </a:lnTo>
                  <a:lnTo>
                    <a:pt x="49504" y="74803"/>
                  </a:lnTo>
                  <a:lnTo>
                    <a:pt x="47599" y="73482"/>
                  </a:lnTo>
                  <a:lnTo>
                    <a:pt x="32804" y="73406"/>
                  </a:lnTo>
                  <a:lnTo>
                    <a:pt x="20218" y="70878"/>
                  </a:lnTo>
                  <a:lnTo>
                    <a:pt x="15544" y="69278"/>
                  </a:lnTo>
                  <a:lnTo>
                    <a:pt x="11468" y="67894"/>
                  </a:lnTo>
                  <a:lnTo>
                    <a:pt x="8191" y="66446"/>
                  </a:lnTo>
                  <a:lnTo>
                    <a:pt x="4267" y="69278"/>
                  </a:lnTo>
                  <a:lnTo>
                    <a:pt x="12" y="67945"/>
                  </a:lnTo>
                  <a:lnTo>
                    <a:pt x="11633" y="76936"/>
                  </a:lnTo>
                  <a:lnTo>
                    <a:pt x="22161" y="78193"/>
                  </a:lnTo>
                  <a:lnTo>
                    <a:pt x="34429" y="82448"/>
                  </a:lnTo>
                  <a:lnTo>
                    <a:pt x="39611" y="94386"/>
                  </a:lnTo>
                  <a:lnTo>
                    <a:pt x="47320" y="106972"/>
                  </a:lnTo>
                  <a:lnTo>
                    <a:pt x="52349" y="104927"/>
                  </a:lnTo>
                  <a:lnTo>
                    <a:pt x="64465" y="101612"/>
                  </a:lnTo>
                  <a:lnTo>
                    <a:pt x="74422" y="99987"/>
                  </a:lnTo>
                  <a:lnTo>
                    <a:pt x="81153" y="99466"/>
                  </a:lnTo>
                  <a:lnTo>
                    <a:pt x="83629" y="99415"/>
                  </a:lnTo>
                  <a:lnTo>
                    <a:pt x="94475" y="99415"/>
                  </a:lnTo>
                  <a:close/>
                </a:path>
                <a:path w="138430" h="107315">
                  <a:moveTo>
                    <a:pt x="109677" y="21996"/>
                  </a:moveTo>
                  <a:lnTo>
                    <a:pt x="108851" y="18707"/>
                  </a:lnTo>
                  <a:lnTo>
                    <a:pt x="108254" y="16344"/>
                  </a:lnTo>
                  <a:lnTo>
                    <a:pt x="102768" y="14528"/>
                  </a:lnTo>
                  <a:lnTo>
                    <a:pt x="105422" y="4635"/>
                  </a:lnTo>
                  <a:lnTo>
                    <a:pt x="106667" y="0"/>
                  </a:lnTo>
                  <a:lnTo>
                    <a:pt x="96037" y="4635"/>
                  </a:lnTo>
                  <a:lnTo>
                    <a:pt x="93891" y="4584"/>
                  </a:lnTo>
                  <a:lnTo>
                    <a:pt x="89776" y="5372"/>
                  </a:lnTo>
                  <a:lnTo>
                    <a:pt x="87172" y="8394"/>
                  </a:lnTo>
                  <a:lnTo>
                    <a:pt x="89395" y="14528"/>
                  </a:lnTo>
                  <a:lnTo>
                    <a:pt x="89496" y="16344"/>
                  </a:lnTo>
                  <a:lnTo>
                    <a:pt x="89141" y="22644"/>
                  </a:lnTo>
                  <a:lnTo>
                    <a:pt x="98628" y="18707"/>
                  </a:lnTo>
                  <a:lnTo>
                    <a:pt x="102501" y="19710"/>
                  </a:lnTo>
                  <a:lnTo>
                    <a:pt x="104368" y="22707"/>
                  </a:lnTo>
                  <a:lnTo>
                    <a:pt x="106311" y="22009"/>
                  </a:lnTo>
                  <a:lnTo>
                    <a:pt x="109677" y="21996"/>
                  </a:lnTo>
                  <a:close/>
                </a:path>
                <a:path w="138430" h="107315">
                  <a:moveTo>
                    <a:pt x="138023" y="59182"/>
                  </a:moveTo>
                  <a:lnTo>
                    <a:pt x="126695" y="59499"/>
                  </a:lnTo>
                  <a:lnTo>
                    <a:pt x="125907" y="51371"/>
                  </a:lnTo>
                  <a:lnTo>
                    <a:pt x="119138" y="47904"/>
                  </a:lnTo>
                  <a:lnTo>
                    <a:pt x="113474" y="47396"/>
                  </a:lnTo>
                  <a:lnTo>
                    <a:pt x="111379" y="47218"/>
                  </a:lnTo>
                  <a:lnTo>
                    <a:pt x="107683" y="47396"/>
                  </a:lnTo>
                  <a:lnTo>
                    <a:pt x="107759" y="42214"/>
                  </a:lnTo>
                  <a:lnTo>
                    <a:pt x="107835" y="37807"/>
                  </a:lnTo>
                  <a:lnTo>
                    <a:pt x="98717" y="37807"/>
                  </a:lnTo>
                  <a:lnTo>
                    <a:pt x="94627" y="37338"/>
                  </a:lnTo>
                  <a:lnTo>
                    <a:pt x="90385" y="39535"/>
                  </a:lnTo>
                  <a:lnTo>
                    <a:pt x="87033" y="42214"/>
                  </a:lnTo>
                  <a:lnTo>
                    <a:pt x="82575" y="40208"/>
                  </a:lnTo>
                  <a:lnTo>
                    <a:pt x="80276" y="38836"/>
                  </a:lnTo>
                  <a:lnTo>
                    <a:pt x="78841" y="41262"/>
                  </a:lnTo>
                  <a:lnTo>
                    <a:pt x="76708" y="43853"/>
                  </a:lnTo>
                  <a:lnTo>
                    <a:pt x="73609" y="45605"/>
                  </a:lnTo>
                  <a:lnTo>
                    <a:pt x="64338" y="51435"/>
                  </a:lnTo>
                  <a:lnTo>
                    <a:pt x="63500" y="59499"/>
                  </a:lnTo>
                  <a:lnTo>
                    <a:pt x="63385" y="63042"/>
                  </a:lnTo>
                  <a:lnTo>
                    <a:pt x="63207" y="64033"/>
                  </a:lnTo>
                  <a:lnTo>
                    <a:pt x="66306" y="67449"/>
                  </a:lnTo>
                  <a:lnTo>
                    <a:pt x="70421" y="66725"/>
                  </a:lnTo>
                  <a:lnTo>
                    <a:pt x="70789" y="78308"/>
                  </a:lnTo>
                  <a:lnTo>
                    <a:pt x="74663" y="83375"/>
                  </a:lnTo>
                  <a:lnTo>
                    <a:pt x="79121" y="84531"/>
                  </a:lnTo>
                  <a:lnTo>
                    <a:pt x="81267" y="84340"/>
                  </a:lnTo>
                  <a:lnTo>
                    <a:pt x="91948" y="93345"/>
                  </a:lnTo>
                  <a:lnTo>
                    <a:pt x="99225" y="93992"/>
                  </a:lnTo>
                  <a:lnTo>
                    <a:pt x="103365" y="90957"/>
                  </a:lnTo>
                  <a:lnTo>
                    <a:pt x="104686" y="88900"/>
                  </a:lnTo>
                  <a:lnTo>
                    <a:pt x="105943" y="84645"/>
                  </a:lnTo>
                  <a:lnTo>
                    <a:pt x="105638" y="84340"/>
                  </a:lnTo>
                  <a:lnTo>
                    <a:pt x="102958" y="81661"/>
                  </a:lnTo>
                  <a:lnTo>
                    <a:pt x="112077" y="81826"/>
                  </a:lnTo>
                  <a:lnTo>
                    <a:pt x="112141" y="81661"/>
                  </a:lnTo>
                  <a:lnTo>
                    <a:pt x="114122" y="76949"/>
                  </a:lnTo>
                  <a:lnTo>
                    <a:pt x="128663" y="77444"/>
                  </a:lnTo>
                  <a:lnTo>
                    <a:pt x="129641" y="76949"/>
                  </a:lnTo>
                  <a:lnTo>
                    <a:pt x="135686" y="73926"/>
                  </a:lnTo>
                  <a:lnTo>
                    <a:pt x="137896" y="69519"/>
                  </a:lnTo>
                  <a:lnTo>
                    <a:pt x="138010" y="67449"/>
                  </a:lnTo>
                  <a:lnTo>
                    <a:pt x="138023" y="66725"/>
                  </a:lnTo>
                  <a:lnTo>
                    <a:pt x="138023" y="59499"/>
                  </a:lnTo>
                  <a:lnTo>
                    <a:pt x="138023" y="59182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object 15">
              <a:extLst>
                <a:ext uri="{FF2B5EF4-FFF2-40B4-BE49-F238E27FC236}">
                  <a16:creationId xmlns:a16="http://schemas.microsoft.com/office/drawing/2014/main" id="{23682C1E-2C52-0175-2D4A-026AAC8B45C1}"/>
                </a:ext>
              </a:extLst>
            </p:cNvPr>
            <p:cNvSpPr/>
            <p:nvPr/>
          </p:nvSpPr>
          <p:spPr>
            <a:xfrm>
              <a:off x="2553347" y="1096479"/>
              <a:ext cx="156210" cy="97790"/>
            </a:xfrm>
            <a:custGeom>
              <a:avLst/>
              <a:gdLst/>
              <a:ahLst/>
              <a:cxnLst/>
              <a:rect l="l" t="t" r="r" b="b"/>
              <a:pathLst>
                <a:path w="156210" h="97790">
                  <a:moveTo>
                    <a:pt x="78854" y="91643"/>
                  </a:moveTo>
                  <a:lnTo>
                    <a:pt x="49771" y="78752"/>
                  </a:lnTo>
                  <a:lnTo>
                    <a:pt x="42240" y="73647"/>
                  </a:lnTo>
                  <a:lnTo>
                    <a:pt x="35814" y="71120"/>
                  </a:lnTo>
                  <a:lnTo>
                    <a:pt x="32969" y="70129"/>
                  </a:lnTo>
                  <a:lnTo>
                    <a:pt x="24599" y="69786"/>
                  </a:lnTo>
                  <a:lnTo>
                    <a:pt x="17018" y="67894"/>
                  </a:lnTo>
                  <a:lnTo>
                    <a:pt x="11595" y="66103"/>
                  </a:lnTo>
                  <a:lnTo>
                    <a:pt x="8102" y="65239"/>
                  </a:lnTo>
                  <a:lnTo>
                    <a:pt x="4826" y="64071"/>
                  </a:lnTo>
                  <a:lnTo>
                    <a:pt x="2476" y="63157"/>
                  </a:lnTo>
                  <a:lnTo>
                    <a:pt x="1930" y="63461"/>
                  </a:lnTo>
                  <a:lnTo>
                    <a:pt x="1066" y="63893"/>
                  </a:lnTo>
                  <a:lnTo>
                    <a:pt x="0" y="64211"/>
                  </a:lnTo>
                  <a:lnTo>
                    <a:pt x="11811" y="69748"/>
                  </a:lnTo>
                  <a:lnTo>
                    <a:pt x="21640" y="70739"/>
                  </a:lnTo>
                  <a:lnTo>
                    <a:pt x="33274" y="75450"/>
                  </a:lnTo>
                  <a:lnTo>
                    <a:pt x="42075" y="95567"/>
                  </a:lnTo>
                  <a:lnTo>
                    <a:pt x="45212" y="97777"/>
                  </a:lnTo>
                  <a:lnTo>
                    <a:pt x="42227" y="86931"/>
                  </a:lnTo>
                  <a:lnTo>
                    <a:pt x="48996" y="87083"/>
                  </a:lnTo>
                  <a:lnTo>
                    <a:pt x="61087" y="88265"/>
                  </a:lnTo>
                  <a:lnTo>
                    <a:pt x="70523" y="89776"/>
                  </a:lnTo>
                  <a:lnTo>
                    <a:pt x="76657" y="91084"/>
                  </a:lnTo>
                  <a:lnTo>
                    <a:pt x="78854" y="91643"/>
                  </a:lnTo>
                  <a:close/>
                </a:path>
                <a:path w="156210" h="97790">
                  <a:moveTo>
                    <a:pt x="95986" y="101"/>
                  </a:moveTo>
                  <a:lnTo>
                    <a:pt x="91859" y="1778"/>
                  </a:lnTo>
                  <a:lnTo>
                    <a:pt x="91109" y="7988"/>
                  </a:lnTo>
                  <a:lnTo>
                    <a:pt x="87045" y="10807"/>
                  </a:lnTo>
                  <a:lnTo>
                    <a:pt x="84747" y="15354"/>
                  </a:lnTo>
                  <a:lnTo>
                    <a:pt x="90576" y="13589"/>
                  </a:lnTo>
                  <a:lnTo>
                    <a:pt x="94043" y="12636"/>
                  </a:lnTo>
                  <a:lnTo>
                    <a:pt x="95758" y="5778"/>
                  </a:lnTo>
                  <a:lnTo>
                    <a:pt x="95986" y="101"/>
                  </a:lnTo>
                  <a:close/>
                </a:path>
                <a:path w="156210" h="97790">
                  <a:moveTo>
                    <a:pt x="99593" y="85204"/>
                  </a:moveTo>
                  <a:lnTo>
                    <a:pt x="93624" y="81432"/>
                  </a:lnTo>
                  <a:lnTo>
                    <a:pt x="87020" y="75768"/>
                  </a:lnTo>
                  <a:lnTo>
                    <a:pt x="82308" y="74510"/>
                  </a:lnTo>
                  <a:lnTo>
                    <a:pt x="85445" y="87718"/>
                  </a:lnTo>
                  <a:lnTo>
                    <a:pt x="94564" y="86779"/>
                  </a:lnTo>
                  <a:lnTo>
                    <a:pt x="99593" y="85204"/>
                  </a:lnTo>
                  <a:close/>
                </a:path>
                <a:path w="156210" h="97790">
                  <a:moveTo>
                    <a:pt x="112306" y="22301"/>
                  </a:moveTo>
                  <a:lnTo>
                    <a:pt x="82550" y="22301"/>
                  </a:lnTo>
                  <a:lnTo>
                    <a:pt x="76695" y="22301"/>
                  </a:lnTo>
                  <a:lnTo>
                    <a:pt x="77609" y="23774"/>
                  </a:lnTo>
                  <a:lnTo>
                    <a:pt x="78193" y="25412"/>
                  </a:lnTo>
                  <a:lnTo>
                    <a:pt x="78117" y="27076"/>
                  </a:lnTo>
                  <a:lnTo>
                    <a:pt x="101257" y="24536"/>
                  </a:lnTo>
                  <a:lnTo>
                    <a:pt x="112306" y="22301"/>
                  </a:lnTo>
                  <a:close/>
                </a:path>
                <a:path w="156210" h="97790">
                  <a:moveTo>
                    <a:pt x="129463" y="61785"/>
                  </a:moveTo>
                  <a:lnTo>
                    <a:pt x="127101" y="55816"/>
                  </a:lnTo>
                  <a:lnTo>
                    <a:pt x="121132" y="58166"/>
                  </a:lnTo>
                  <a:lnTo>
                    <a:pt x="126949" y="60680"/>
                  </a:lnTo>
                  <a:lnTo>
                    <a:pt x="125539" y="63982"/>
                  </a:lnTo>
                  <a:lnTo>
                    <a:pt x="85356" y="51854"/>
                  </a:lnTo>
                  <a:lnTo>
                    <a:pt x="84442" y="51092"/>
                  </a:lnTo>
                  <a:lnTo>
                    <a:pt x="83870" y="50622"/>
                  </a:lnTo>
                  <a:lnTo>
                    <a:pt x="74917" y="44335"/>
                  </a:lnTo>
                  <a:lnTo>
                    <a:pt x="70662" y="40881"/>
                  </a:lnTo>
                  <a:lnTo>
                    <a:pt x="85293" y="39928"/>
                  </a:lnTo>
                  <a:lnTo>
                    <a:pt x="94881" y="42608"/>
                  </a:lnTo>
                  <a:lnTo>
                    <a:pt x="87490" y="44335"/>
                  </a:lnTo>
                  <a:lnTo>
                    <a:pt x="86080" y="47790"/>
                  </a:lnTo>
                  <a:lnTo>
                    <a:pt x="88747" y="51092"/>
                  </a:lnTo>
                  <a:lnTo>
                    <a:pt x="92202" y="52197"/>
                  </a:lnTo>
                  <a:lnTo>
                    <a:pt x="104787" y="47485"/>
                  </a:lnTo>
                  <a:lnTo>
                    <a:pt x="113271" y="51092"/>
                  </a:lnTo>
                  <a:lnTo>
                    <a:pt x="107454" y="57696"/>
                  </a:lnTo>
                  <a:lnTo>
                    <a:pt x="100063" y="57543"/>
                  </a:lnTo>
                  <a:lnTo>
                    <a:pt x="113118" y="59893"/>
                  </a:lnTo>
                  <a:lnTo>
                    <a:pt x="116420" y="57696"/>
                  </a:lnTo>
                  <a:lnTo>
                    <a:pt x="119710" y="55499"/>
                  </a:lnTo>
                  <a:lnTo>
                    <a:pt x="126479" y="50622"/>
                  </a:lnTo>
                  <a:lnTo>
                    <a:pt x="118160" y="47485"/>
                  </a:lnTo>
                  <a:lnTo>
                    <a:pt x="115633" y="46532"/>
                  </a:lnTo>
                  <a:lnTo>
                    <a:pt x="115112" y="46380"/>
                  </a:lnTo>
                  <a:lnTo>
                    <a:pt x="103835" y="43078"/>
                  </a:lnTo>
                  <a:lnTo>
                    <a:pt x="99745" y="46380"/>
                  </a:lnTo>
                  <a:lnTo>
                    <a:pt x="102425" y="40246"/>
                  </a:lnTo>
                  <a:lnTo>
                    <a:pt x="101866" y="39928"/>
                  </a:lnTo>
                  <a:lnTo>
                    <a:pt x="101473" y="39700"/>
                  </a:lnTo>
                  <a:lnTo>
                    <a:pt x="95821" y="36474"/>
                  </a:lnTo>
                  <a:lnTo>
                    <a:pt x="86855" y="35534"/>
                  </a:lnTo>
                  <a:lnTo>
                    <a:pt x="82613" y="38366"/>
                  </a:lnTo>
                  <a:lnTo>
                    <a:pt x="78689" y="39700"/>
                  </a:lnTo>
                  <a:lnTo>
                    <a:pt x="75552" y="38773"/>
                  </a:lnTo>
                  <a:lnTo>
                    <a:pt x="73482" y="37604"/>
                  </a:lnTo>
                  <a:lnTo>
                    <a:pt x="72199" y="39217"/>
                  </a:lnTo>
                  <a:lnTo>
                    <a:pt x="70561" y="40754"/>
                  </a:lnTo>
                  <a:lnTo>
                    <a:pt x="68503" y="41922"/>
                  </a:lnTo>
                  <a:lnTo>
                    <a:pt x="68199" y="42113"/>
                  </a:lnTo>
                  <a:lnTo>
                    <a:pt x="67703" y="42481"/>
                  </a:lnTo>
                  <a:lnTo>
                    <a:pt x="68046" y="44577"/>
                  </a:lnTo>
                  <a:lnTo>
                    <a:pt x="66890" y="46532"/>
                  </a:lnTo>
                  <a:lnTo>
                    <a:pt x="65163" y="51257"/>
                  </a:lnTo>
                  <a:lnTo>
                    <a:pt x="72555" y="51092"/>
                  </a:lnTo>
                  <a:lnTo>
                    <a:pt x="72402" y="63792"/>
                  </a:lnTo>
                  <a:lnTo>
                    <a:pt x="70040" y="61302"/>
                  </a:lnTo>
                  <a:lnTo>
                    <a:pt x="69405" y="71043"/>
                  </a:lnTo>
                  <a:lnTo>
                    <a:pt x="72872" y="76390"/>
                  </a:lnTo>
                  <a:lnTo>
                    <a:pt x="77901" y="82054"/>
                  </a:lnTo>
                  <a:lnTo>
                    <a:pt x="77266" y="75768"/>
                  </a:lnTo>
                  <a:lnTo>
                    <a:pt x="76327" y="67906"/>
                  </a:lnTo>
                  <a:lnTo>
                    <a:pt x="72580" y="63995"/>
                  </a:lnTo>
                  <a:lnTo>
                    <a:pt x="89535" y="64147"/>
                  </a:lnTo>
                  <a:lnTo>
                    <a:pt x="94665" y="71018"/>
                  </a:lnTo>
                  <a:lnTo>
                    <a:pt x="101193" y="72351"/>
                  </a:lnTo>
                  <a:lnTo>
                    <a:pt x="106845" y="71018"/>
                  </a:lnTo>
                  <a:lnTo>
                    <a:pt x="109181" y="69964"/>
                  </a:lnTo>
                  <a:lnTo>
                    <a:pt x="122110" y="71069"/>
                  </a:lnTo>
                  <a:lnTo>
                    <a:pt x="124218" y="69964"/>
                  </a:lnTo>
                  <a:lnTo>
                    <a:pt x="126949" y="68541"/>
                  </a:lnTo>
                  <a:lnTo>
                    <a:pt x="127990" y="67983"/>
                  </a:lnTo>
                  <a:lnTo>
                    <a:pt x="129438" y="64147"/>
                  </a:lnTo>
                  <a:lnTo>
                    <a:pt x="129463" y="61785"/>
                  </a:lnTo>
                  <a:close/>
                </a:path>
                <a:path w="156210" h="97790">
                  <a:moveTo>
                    <a:pt x="155714" y="5283"/>
                  </a:moveTo>
                  <a:lnTo>
                    <a:pt x="155232" y="0"/>
                  </a:lnTo>
                  <a:lnTo>
                    <a:pt x="137668" y="9588"/>
                  </a:lnTo>
                  <a:lnTo>
                    <a:pt x="120777" y="15976"/>
                  </a:lnTo>
                  <a:lnTo>
                    <a:pt x="86080" y="22212"/>
                  </a:lnTo>
                  <a:lnTo>
                    <a:pt x="112712" y="22212"/>
                  </a:lnTo>
                  <a:lnTo>
                    <a:pt x="120230" y="20688"/>
                  </a:lnTo>
                  <a:lnTo>
                    <a:pt x="133070" y="17183"/>
                  </a:lnTo>
                  <a:lnTo>
                    <a:pt x="137795" y="15646"/>
                  </a:lnTo>
                  <a:lnTo>
                    <a:pt x="155714" y="5283"/>
                  </a:lnTo>
                  <a:close/>
                </a:path>
              </a:pathLst>
            </a:custGeom>
            <a:solidFill>
              <a:srgbClr val="FAC601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4" name="object 16">
              <a:extLst>
                <a:ext uri="{FF2B5EF4-FFF2-40B4-BE49-F238E27FC236}">
                  <a16:creationId xmlns:a16="http://schemas.microsoft.com/office/drawing/2014/main" id="{B1279B92-DA67-4134-AE0C-BE0AD32F19B4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573959" y="1138300"/>
              <a:ext cx="6642" cy="2565"/>
            </a:xfrm>
            <a:prstGeom prst="rect">
              <a:avLst/>
            </a:prstGeom>
          </p:spPr>
        </p:pic>
        <p:pic>
          <p:nvPicPr>
            <p:cNvPr id="55" name="object 17">
              <a:extLst>
                <a:ext uri="{FF2B5EF4-FFF2-40B4-BE49-F238E27FC236}">
                  <a16:creationId xmlns:a16="http://schemas.microsoft.com/office/drawing/2014/main" id="{65906B94-1389-1DDF-92A0-89B936BC64CF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556455" y="1083891"/>
              <a:ext cx="76104" cy="82643"/>
            </a:xfrm>
            <a:prstGeom prst="rect">
              <a:avLst/>
            </a:prstGeom>
          </p:spPr>
        </p:pic>
        <p:pic>
          <p:nvPicPr>
            <p:cNvPr id="56" name="object 18">
              <a:extLst>
                <a:ext uri="{FF2B5EF4-FFF2-40B4-BE49-F238E27FC236}">
                  <a16:creationId xmlns:a16="http://schemas.microsoft.com/office/drawing/2014/main" id="{DB07808D-52F8-8DE5-2CC5-5D20B395F143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565742" y="1137170"/>
              <a:ext cx="29248" cy="15773"/>
            </a:xfrm>
            <a:prstGeom prst="rect">
              <a:avLst/>
            </a:prstGeom>
          </p:spPr>
        </p:pic>
        <p:pic>
          <p:nvPicPr>
            <p:cNvPr id="57" name="object 19">
              <a:extLst>
                <a:ext uri="{FF2B5EF4-FFF2-40B4-BE49-F238E27FC236}">
                  <a16:creationId xmlns:a16="http://schemas.microsoft.com/office/drawing/2014/main" id="{988CA873-70EC-665C-CA14-E0B296352E01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543159" y="1040348"/>
              <a:ext cx="314471" cy="127342"/>
            </a:xfrm>
            <a:prstGeom prst="rect">
              <a:avLst/>
            </a:prstGeom>
          </p:spPr>
        </p:pic>
        <p:pic>
          <p:nvPicPr>
            <p:cNvPr id="58" name="object 20">
              <a:extLst>
                <a:ext uri="{FF2B5EF4-FFF2-40B4-BE49-F238E27FC236}">
                  <a16:creationId xmlns:a16="http://schemas.microsoft.com/office/drawing/2014/main" id="{CD0743B2-511B-80D0-BBEB-6A1DEB1A56BD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33345" y="693369"/>
              <a:ext cx="33858" cy="6921"/>
            </a:xfrm>
            <a:prstGeom prst="rect">
              <a:avLst/>
            </a:prstGeom>
          </p:spPr>
        </p:pic>
        <p:sp>
          <p:nvSpPr>
            <p:cNvPr id="59" name="object 21">
              <a:extLst>
                <a:ext uri="{FF2B5EF4-FFF2-40B4-BE49-F238E27FC236}">
                  <a16:creationId xmlns:a16="http://schemas.microsoft.com/office/drawing/2014/main" id="{5B803722-519C-A1DA-0FA1-23EE423F21FA}"/>
                </a:ext>
              </a:extLst>
            </p:cNvPr>
            <p:cNvSpPr/>
            <p:nvPr/>
          </p:nvSpPr>
          <p:spPr>
            <a:xfrm>
              <a:off x="2375940" y="654591"/>
              <a:ext cx="37465" cy="31750"/>
            </a:xfrm>
            <a:custGeom>
              <a:avLst/>
              <a:gdLst/>
              <a:ahLst/>
              <a:cxnLst/>
              <a:rect l="l" t="t" r="r" b="b"/>
              <a:pathLst>
                <a:path w="37464" h="31750">
                  <a:moveTo>
                    <a:pt x="15100" y="0"/>
                  </a:moveTo>
                  <a:lnTo>
                    <a:pt x="14376" y="177"/>
                  </a:lnTo>
                  <a:lnTo>
                    <a:pt x="14040" y="533"/>
                  </a:lnTo>
                  <a:lnTo>
                    <a:pt x="13995" y="2082"/>
                  </a:lnTo>
                  <a:lnTo>
                    <a:pt x="14096" y="2387"/>
                  </a:lnTo>
                  <a:lnTo>
                    <a:pt x="14414" y="15824"/>
                  </a:lnTo>
                  <a:lnTo>
                    <a:pt x="4038" y="20459"/>
                  </a:lnTo>
                  <a:lnTo>
                    <a:pt x="1676" y="21399"/>
                  </a:lnTo>
                  <a:lnTo>
                    <a:pt x="419" y="21717"/>
                  </a:lnTo>
                  <a:lnTo>
                    <a:pt x="0" y="21755"/>
                  </a:lnTo>
                  <a:lnTo>
                    <a:pt x="2971" y="22898"/>
                  </a:lnTo>
                  <a:lnTo>
                    <a:pt x="11582" y="26377"/>
                  </a:lnTo>
                  <a:lnTo>
                    <a:pt x="18745" y="31203"/>
                  </a:lnTo>
                  <a:lnTo>
                    <a:pt x="29286" y="30454"/>
                  </a:lnTo>
                  <a:lnTo>
                    <a:pt x="36804" y="17792"/>
                  </a:lnTo>
                  <a:lnTo>
                    <a:pt x="37020" y="17500"/>
                  </a:lnTo>
                  <a:lnTo>
                    <a:pt x="37325" y="16992"/>
                  </a:lnTo>
                  <a:lnTo>
                    <a:pt x="35890" y="14020"/>
                  </a:lnTo>
                  <a:lnTo>
                    <a:pt x="35255" y="12192"/>
                  </a:lnTo>
                  <a:lnTo>
                    <a:pt x="35090" y="11798"/>
                  </a:lnTo>
                  <a:lnTo>
                    <a:pt x="29946" y="3937"/>
                  </a:lnTo>
                  <a:lnTo>
                    <a:pt x="21666" y="1346"/>
                  </a:lnTo>
                  <a:lnTo>
                    <a:pt x="18046" y="533"/>
                  </a:lnTo>
                  <a:lnTo>
                    <a:pt x="15100" y="0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object 22">
              <a:extLst>
                <a:ext uri="{FF2B5EF4-FFF2-40B4-BE49-F238E27FC236}">
                  <a16:creationId xmlns:a16="http://schemas.microsoft.com/office/drawing/2014/main" id="{E31DAF71-99E7-3FD4-A02A-804849FF0747}"/>
                </a:ext>
              </a:extLst>
            </p:cNvPr>
            <p:cNvSpPr/>
            <p:nvPr/>
          </p:nvSpPr>
          <p:spPr>
            <a:xfrm>
              <a:off x="2365904" y="642910"/>
              <a:ext cx="99695" cy="56515"/>
            </a:xfrm>
            <a:custGeom>
              <a:avLst/>
              <a:gdLst/>
              <a:ahLst/>
              <a:cxnLst/>
              <a:rect l="l" t="t" r="r" b="b"/>
              <a:pathLst>
                <a:path w="99694" h="56515">
                  <a:moveTo>
                    <a:pt x="74412" y="28244"/>
                  </a:moveTo>
                  <a:lnTo>
                    <a:pt x="47536" y="28244"/>
                  </a:lnTo>
                  <a:lnTo>
                    <a:pt x="48152" y="29870"/>
                  </a:lnTo>
                  <a:lnTo>
                    <a:pt x="48641" y="31584"/>
                  </a:lnTo>
                  <a:lnTo>
                    <a:pt x="70167" y="54635"/>
                  </a:lnTo>
                  <a:lnTo>
                    <a:pt x="73079" y="55276"/>
                  </a:lnTo>
                  <a:lnTo>
                    <a:pt x="80146" y="55954"/>
                  </a:lnTo>
                  <a:lnTo>
                    <a:pt x="89418" y="55077"/>
                  </a:lnTo>
                  <a:lnTo>
                    <a:pt x="94132" y="53149"/>
                  </a:lnTo>
                  <a:lnTo>
                    <a:pt x="81340" y="53136"/>
                  </a:lnTo>
                  <a:lnTo>
                    <a:pt x="76073" y="52565"/>
                  </a:lnTo>
                  <a:lnTo>
                    <a:pt x="90545" y="52565"/>
                  </a:lnTo>
                  <a:lnTo>
                    <a:pt x="96735" y="48933"/>
                  </a:lnTo>
                  <a:lnTo>
                    <a:pt x="91734" y="47757"/>
                  </a:lnTo>
                  <a:lnTo>
                    <a:pt x="84964" y="43786"/>
                  </a:lnTo>
                  <a:lnTo>
                    <a:pt x="77663" y="35381"/>
                  </a:lnTo>
                  <a:lnTo>
                    <a:pt x="74412" y="28244"/>
                  </a:lnTo>
                  <a:close/>
                </a:path>
                <a:path w="99694" h="56515">
                  <a:moveTo>
                    <a:pt x="69951" y="54597"/>
                  </a:moveTo>
                  <a:lnTo>
                    <a:pt x="70127" y="54635"/>
                  </a:lnTo>
                  <a:lnTo>
                    <a:pt x="69951" y="54597"/>
                  </a:lnTo>
                  <a:close/>
                </a:path>
                <a:path w="99694" h="56515">
                  <a:moveTo>
                    <a:pt x="97497" y="48475"/>
                  </a:moveTo>
                  <a:lnTo>
                    <a:pt x="90233" y="53098"/>
                  </a:lnTo>
                  <a:lnTo>
                    <a:pt x="81534" y="53149"/>
                  </a:lnTo>
                  <a:lnTo>
                    <a:pt x="94132" y="53149"/>
                  </a:lnTo>
                  <a:lnTo>
                    <a:pt x="99161" y="51092"/>
                  </a:lnTo>
                  <a:lnTo>
                    <a:pt x="98501" y="49987"/>
                  </a:lnTo>
                  <a:lnTo>
                    <a:pt x="98107" y="49390"/>
                  </a:lnTo>
                  <a:lnTo>
                    <a:pt x="98686" y="48996"/>
                  </a:lnTo>
                  <a:lnTo>
                    <a:pt x="97840" y="48983"/>
                  </a:lnTo>
                  <a:lnTo>
                    <a:pt x="97497" y="48475"/>
                  </a:lnTo>
                  <a:close/>
                </a:path>
                <a:path w="99694" h="56515">
                  <a:moveTo>
                    <a:pt x="81412" y="53136"/>
                  </a:moveTo>
                  <a:close/>
                </a:path>
                <a:path w="99694" h="56515">
                  <a:moveTo>
                    <a:pt x="90545" y="52565"/>
                  </a:moveTo>
                  <a:lnTo>
                    <a:pt x="76073" y="52565"/>
                  </a:lnTo>
                  <a:lnTo>
                    <a:pt x="81412" y="53136"/>
                  </a:lnTo>
                  <a:lnTo>
                    <a:pt x="89636" y="53098"/>
                  </a:lnTo>
                  <a:lnTo>
                    <a:pt x="90545" y="52565"/>
                  </a:lnTo>
                  <a:close/>
                </a:path>
                <a:path w="99694" h="56515">
                  <a:moveTo>
                    <a:pt x="98742" y="48958"/>
                  </a:moveTo>
                  <a:lnTo>
                    <a:pt x="98412" y="48996"/>
                  </a:lnTo>
                  <a:lnTo>
                    <a:pt x="98686" y="48996"/>
                  </a:lnTo>
                  <a:close/>
                </a:path>
                <a:path w="99694" h="56515">
                  <a:moveTo>
                    <a:pt x="7010" y="14211"/>
                  </a:moveTo>
                  <a:lnTo>
                    <a:pt x="4521" y="14871"/>
                  </a:lnTo>
                  <a:lnTo>
                    <a:pt x="0" y="20078"/>
                  </a:lnTo>
                  <a:lnTo>
                    <a:pt x="1911" y="26708"/>
                  </a:lnTo>
                  <a:lnTo>
                    <a:pt x="2997" y="31102"/>
                  </a:lnTo>
                  <a:lnTo>
                    <a:pt x="8242" y="33731"/>
                  </a:lnTo>
                  <a:lnTo>
                    <a:pt x="10337" y="33705"/>
                  </a:lnTo>
                  <a:lnTo>
                    <a:pt x="12623" y="32727"/>
                  </a:lnTo>
                  <a:lnTo>
                    <a:pt x="18513" y="30568"/>
                  </a:lnTo>
                  <a:lnTo>
                    <a:pt x="8788" y="30568"/>
                  </a:lnTo>
                  <a:lnTo>
                    <a:pt x="6019" y="29184"/>
                  </a:lnTo>
                  <a:lnTo>
                    <a:pt x="5067" y="26708"/>
                  </a:lnTo>
                  <a:lnTo>
                    <a:pt x="4820" y="25717"/>
                  </a:lnTo>
                  <a:lnTo>
                    <a:pt x="4461" y="24523"/>
                  </a:lnTo>
                  <a:lnTo>
                    <a:pt x="3708" y="20497"/>
                  </a:lnTo>
                  <a:lnTo>
                    <a:pt x="6086" y="17767"/>
                  </a:lnTo>
                  <a:lnTo>
                    <a:pt x="7658" y="17424"/>
                  </a:lnTo>
                  <a:lnTo>
                    <a:pt x="15220" y="17424"/>
                  </a:lnTo>
                  <a:lnTo>
                    <a:pt x="15062" y="17399"/>
                  </a:lnTo>
                  <a:lnTo>
                    <a:pt x="13322" y="15595"/>
                  </a:lnTo>
                  <a:lnTo>
                    <a:pt x="10858" y="14859"/>
                  </a:lnTo>
                  <a:lnTo>
                    <a:pt x="10325" y="14719"/>
                  </a:lnTo>
                  <a:lnTo>
                    <a:pt x="7010" y="14211"/>
                  </a:lnTo>
                  <a:close/>
                </a:path>
                <a:path w="99694" h="56515">
                  <a:moveTo>
                    <a:pt x="24131" y="14363"/>
                  </a:moveTo>
                  <a:lnTo>
                    <a:pt x="21056" y="14363"/>
                  </a:lnTo>
                  <a:lnTo>
                    <a:pt x="21132" y="14782"/>
                  </a:lnTo>
                  <a:lnTo>
                    <a:pt x="21131" y="17399"/>
                  </a:lnTo>
                  <a:lnTo>
                    <a:pt x="21348" y="26174"/>
                  </a:lnTo>
                  <a:lnTo>
                    <a:pt x="11493" y="29870"/>
                  </a:lnTo>
                  <a:lnTo>
                    <a:pt x="9982" y="30518"/>
                  </a:lnTo>
                  <a:lnTo>
                    <a:pt x="8788" y="30568"/>
                  </a:lnTo>
                  <a:lnTo>
                    <a:pt x="18513" y="30568"/>
                  </a:lnTo>
                  <a:lnTo>
                    <a:pt x="24472" y="28384"/>
                  </a:lnTo>
                  <a:lnTo>
                    <a:pt x="24131" y="14363"/>
                  </a:lnTo>
                  <a:close/>
                </a:path>
                <a:path w="99694" h="56515">
                  <a:moveTo>
                    <a:pt x="69634" y="11658"/>
                  </a:moveTo>
                  <a:lnTo>
                    <a:pt x="25234" y="11658"/>
                  </a:lnTo>
                  <a:lnTo>
                    <a:pt x="26771" y="11976"/>
                  </a:lnTo>
                  <a:lnTo>
                    <a:pt x="38722" y="13703"/>
                  </a:lnTo>
                  <a:lnTo>
                    <a:pt x="45123" y="23482"/>
                  </a:lnTo>
                  <a:lnTo>
                    <a:pt x="45306" y="23926"/>
                  </a:lnTo>
                  <a:lnTo>
                    <a:pt x="46228" y="26555"/>
                  </a:lnTo>
                  <a:lnTo>
                    <a:pt x="48298" y="30530"/>
                  </a:lnTo>
                  <a:lnTo>
                    <a:pt x="48069" y="29730"/>
                  </a:lnTo>
                  <a:lnTo>
                    <a:pt x="47811" y="28968"/>
                  </a:lnTo>
                  <a:lnTo>
                    <a:pt x="47536" y="28244"/>
                  </a:lnTo>
                  <a:lnTo>
                    <a:pt x="74412" y="28244"/>
                  </a:lnTo>
                  <a:lnTo>
                    <a:pt x="71069" y="20904"/>
                  </a:lnTo>
                  <a:lnTo>
                    <a:pt x="70196" y="12705"/>
                  </a:lnTo>
                  <a:lnTo>
                    <a:pt x="69634" y="11658"/>
                  </a:lnTo>
                  <a:close/>
                </a:path>
                <a:path w="99694" h="56515">
                  <a:moveTo>
                    <a:pt x="17181" y="17729"/>
                  </a:moveTo>
                  <a:lnTo>
                    <a:pt x="9677" y="17729"/>
                  </a:lnTo>
                  <a:lnTo>
                    <a:pt x="9855" y="17767"/>
                  </a:lnTo>
                  <a:lnTo>
                    <a:pt x="10541" y="17970"/>
                  </a:lnTo>
                  <a:lnTo>
                    <a:pt x="12941" y="18986"/>
                  </a:lnTo>
                  <a:lnTo>
                    <a:pt x="13906" y="21513"/>
                  </a:lnTo>
                  <a:lnTo>
                    <a:pt x="13677" y="22580"/>
                  </a:lnTo>
                  <a:lnTo>
                    <a:pt x="13100" y="23482"/>
                  </a:lnTo>
                  <a:lnTo>
                    <a:pt x="12985" y="23926"/>
                  </a:lnTo>
                  <a:lnTo>
                    <a:pt x="13931" y="24523"/>
                  </a:lnTo>
                  <a:lnTo>
                    <a:pt x="13525" y="25044"/>
                  </a:lnTo>
                  <a:lnTo>
                    <a:pt x="13220" y="25349"/>
                  </a:lnTo>
                  <a:lnTo>
                    <a:pt x="17259" y="25717"/>
                  </a:lnTo>
                  <a:lnTo>
                    <a:pt x="18821" y="23926"/>
                  </a:lnTo>
                  <a:lnTo>
                    <a:pt x="20231" y="21450"/>
                  </a:lnTo>
                  <a:lnTo>
                    <a:pt x="20802" y="18110"/>
                  </a:lnTo>
                  <a:lnTo>
                    <a:pt x="18732" y="17945"/>
                  </a:lnTo>
                  <a:lnTo>
                    <a:pt x="17181" y="17729"/>
                  </a:lnTo>
                  <a:close/>
                </a:path>
                <a:path w="99694" h="56515">
                  <a:moveTo>
                    <a:pt x="9761" y="17752"/>
                  </a:moveTo>
                  <a:close/>
                </a:path>
                <a:path w="99694" h="56515">
                  <a:moveTo>
                    <a:pt x="15220" y="17424"/>
                  </a:moveTo>
                  <a:lnTo>
                    <a:pt x="7658" y="17424"/>
                  </a:lnTo>
                  <a:lnTo>
                    <a:pt x="9761" y="17752"/>
                  </a:lnTo>
                  <a:lnTo>
                    <a:pt x="17181" y="17729"/>
                  </a:lnTo>
                  <a:lnTo>
                    <a:pt x="15220" y="17424"/>
                  </a:lnTo>
                  <a:close/>
                </a:path>
                <a:path w="99694" h="56515">
                  <a:moveTo>
                    <a:pt x="21061" y="14579"/>
                  </a:moveTo>
                  <a:lnTo>
                    <a:pt x="21066" y="14782"/>
                  </a:lnTo>
                  <a:lnTo>
                    <a:pt x="21061" y="14579"/>
                  </a:lnTo>
                  <a:close/>
                </a:path>
                <a:path w="99694" h="56515">
                  <a:moveTo>
                    <a:pt x="24879" y="8432"/>
                  </a:moveTo>
                  <a:lnTo>
                    <a:pt x="23025" y="8801"/>
                  </a:lnTo>
                  <a:lnTo>
                    <a:pt x="20430" y="11658"/>
                  </a:lnTo>
                  <a:lnTo>
                    <a:pt x="20309" y="11976"/>
                  </a:lnTo>
                  <a:lnTo>
                    <a:pt x="21061" y="14579"/>
                  </a:lnTo>
                  <a:lnTo>
                    <a:pt x="21056" y="14363"/>
                  </a:lnTo>
                  <a:lnTo>
                    <a:pt x="24131" y="14363"/>
                  </a:lnTo>
                  <a:lnTo>
                    <a:pt x="24019" y="13703"/>
                  </a:lnTo>
                  <a:lnTo>
                    <a:pt x="23939" y="13436"/>
                  </a:lnTo>
                  <a:lnTo>
                    <a:pt x="23837" y="12471"/>
                  </a:lnTo>
                  <a:lnTo>
                    <a:pt x="24422" y="11836"/>
                  </a:lnTo>
                  <a:lnTo>
                    <a:pt x="25234" y="11658"/>
                  </a:lnTo>
                  <a:lnTo>
                    <a:pt x="69634" y="11658"/>
                  </a:lnTo>
                  <a:lnTo>
                    <a:pt x="68345" y="9258"/>
                  </a:lnTo>
                  <a:lnTo>
                    <a:pt x="28879" y="9258"/>
                  </a:lnTo>
                  <a:lnTo>
                    <a:pt x="27901" y="9042"/>
                  </a:lnTo>
                  <a:lnTo>
                    <a:pt x="27317" y="8953"/>
                  </a:lnTo>
                  <a:lnTo>
                    <a:pt x="24879" y="8432"/>
                  </a:lnTo>
                  <a:close/>
                </a:path>
                <a:path w="99694" h="56515">
                  <a:moveTo>
                    <a:pt x="47332" y="0"/>
                  </a:moveTo>
                  <a:lnTo>
                    <a:pt x="45288" y="1752"/>
                  </a:lnTo>
                  <a:lnTo>
                    <a:pt x="37909" y="6324"/>
                  </a:lnTo>
                  <a:lnTo>
                    <a:pt x="28879" y="9258"/>
                  </a:lnTo>
                  <a:lnTo>
                    <a:pt x="68345" y="9258"/>
                  </a:lnTo>
                  <a:lnTo>
                    <a:pt x="67613" y="7894"/>
                  </a:lnTo>
                  <a:lnTo>
                    <a:pt x="61255" y="4600"/>
                  </a:lnTo>
                  <a:lnTo>
                    <a:pt x="49060" y="952"/>
                  </a:lnTo>
                  <a:lnTo>
                    <a:pt x="47332" y="0"/>
                  </a:lnTo>
                  <a:close/>
                </a:path>
              </a:pathLst>
            </a:custGeom>
            <a:solidFill>
              <a:srgbClr val="9DD3F3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object 23">
              <a:extLst>
                <a:ext uri="{FF2B5EF4-FFF2-40B4-BE49-F238E27FC236}">
                  <a16:creationId xmlns:a16="http://schemas.microsoft.com/office/drawing/2014/main" id="{65315CAE-6486-E01F-34F2-BBF485F0B198}"/>
                </a:ext>
              </a:extLst>
            </p:cNvPr>
            <p:cNvSpPr/>
            <p:nvPr/>
          </p:nvSpPr>
          <p:spPr>
            <a:xfrm>
              <a:off x="2369654" y="660501"/>
              <a:ext cx="16510" cy="15875"/>
            </a:xfrm>
            <a:custGeom>
              <a:avLst/>
              <a:gdLst/>
              <a:ahLst/>
              <a:cxnLst/>
              <a:rect l="l" t="t" r="r" b="b"/>
              <a:pathLst>
                <a:path w="16510" h="15875">
                  <a:moveTo>
                    <a:pt x="13589" y="8026"/>
                  </a:moveTo>
                  <a:lnTo>
                    <a:pt x="12687" y="7912"/>
                  </a:lnTo>
                  <a:lnTo>
                    <a:pt x="11772" y="7797"/>
                  </a:lnTo>
                  <a:lnTo>
                    <a:pt x="11455" y="7759"/>
                  </a:lnTo>
                  <a:lnTo>
                    <a:pt x="10401" y="7632"/>
                  </a:lnTo>
                  <a:lnTo>
                    <a:pt x="10680" y="7264"/>
                  </a:lnTo>
                  <a:lnTo>
                    <a:pt x="9105" y="6261"/>
                  </a:lnTo>
                  <a:lnTo>
                    <a:pt x="9918" y="4991"/>
                  </a:lnTo>
                  <a:lnTo>
                    <a:pt x="10147" y="3924"/>
                  </a:lnTo>
                  <a:lnTo>
                    <a:pt x="9182" y="1397"/>
                  </a:lnTo>
                  <a:lnTo>
                    <a:pt x="6781" y="393"/>
                  </a:lnTo>
                  <a:lnTo>
                    <a:pt x="5842" y="139"/>
                  </a:lnTo>
                  <a:lnTo>
                    <a:pt x="5003" y="12"/>
                  </a:lnTo>
                  <a:lnTo>
                    <a:pt x="4076" y="0"/>
                  </a:lnTo>
                  <a:lnTo>
                    <a:pt x="3251" y="177"/>
                  </a:lnTo>
                  <a:lnTo>
                    <a:pt x="2527" y="482"/>
                  </a:lnTo>
                  <a:lnTo>
                    <a:pt x="1879" y="876"/>
                  </a:lnTo>
                  <a:lnTo>
                    <a:pt x="1346" y="1320"/>
                  </a:lnTo>
                  <a:lnTo>
                    <a:pt x="0" y="3187"/>
                  </a:lnTo>
                  <a:lnTo>
                    <a:pt x="685" y="6858"/>
                  </a:lnTo>
                  <a:lnTo>
                    <a:pt x="1092" y="8229"/>
                  </a:lnTo>
                  <a:lnTo>
                    <a:pt x="1308" y="9118"/>
                  </a:lnTo>
                  <a:lnTo>
                    <a:pt x="2260" y="11595"/>
                  </a:lnTo>
                  <a:lnTo>
                    <a:pt x="5041" y="12979"/>
                  </a:lnTo>
                  <a:lnTo>
                    <a:pt x="6223" y="12928"/>
                  </a:lnTo>
                  <a:lnTo>
                    <a:pt x="7962" y="12192"/>
                  </a:lnTo>
                  <a:lnTo>
                    <a:pt x="10998" y="11061"/>
                  </a:lnTo>
                  <a:lnTo>
                    <a:pt x="13589" y="8026"/>
                  </a:lnTo>
                  <a:close/>
                </a:path>
                <a:path w="16510" h="15875">
                  <a:moveTo>
                    <a:pt x="16040" y="9829"/>
                  </a:moveTo>
                  <a:lnTo>
                    <a:pt x="12788" y="13703"/>
                  </a:lnTo>
                  <a:lnTo>
                    <a:pt x="8877" y="15138"/>
                  </a:lnTo>
                  <a:lnTo>
                    <a:pt x="8255" y="15405"/>
                  </a:lnTo>
                  <a:lnTo>
                    <a:pt x="7658" y="15595"/>
                  </a:lnTo>
                  <a:lnTo>
                    <a:pt x="7073" y="15722"/>
                  </a:lnTo>
                  <a:lnTo>
                    <a:pt x="10972" y="15773"/>
                  </a:lnTo>
                  <a:lnTo>
                    <a:pt x="14427" y="11950"/>
                  </a:lnTo>
                  <a:lnTo>
                    <a:pt x="16040" y="9829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2" name="object 24">
              <a:extLst>
                <a:ext uri="{FF2B5EF4-FFF2-40B4-BE49-F238E27FC236}">
                  <a16:creationId xmlns:a16="http://schemas.microsoft.com/office/drawing/2014/main" id="{D3552C64-1139-28E3-92E7-6189A72BAFBE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01646" y="666851"/>
              <a:ext cx="12280" cy="12776"/>
            </a:xfrm>
            <a:prstGeom prst="rect">
              <a:avLst/>
            </a:prstGeom>
          </p:spPr>
        </p:pic>
        <p:pic>
          <p:nvPicPr>
            <p:cNvPr id="63" name="object 25">
              <a:extLst>
                <a:ext uri="{FF2B5EF4-FFF2-40B4-BE49-F238E27FC236}">
                  <a16:creationId xmlns:a16="http://schemas.microsoft.com/office/drawing/2014/main" id="{0F89AB17-071C-6813-4291-8907B6A2378A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237415" y="610693"/>
              <a:ext cx="300641" cy="589058"/>
            </a:xfrm>
            <a:prstGeom prst="rect">
              <a:avLst/>
            </a:prstGeom>
          </p:spPr>
        </p:pic>
        <p:pic>
          <p:nvPicPr>
            <p:cNvPr id="64" name="object 26">
              <a:extLst>
                <a:ext uri="{FF2B5EF4-FFF2-40B4-BE49-F238E27FC236}">
                  <a16:creationId xmlns:a16="http://schemas.microsoft.com/office/drawing/2014/main" id="{7B755C44-24A4-2F1A-DEFA-BFE11D40B7F1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505722" y="1138300"/>
              <a:ext cx="6642" cy="2565"/>
            </a:xfrm>
            <a:prstGeom prst="rect">
              <a:avLst/>
            </a:prstGeom>
          </p:spPr>
        </p:pic>
        <p:pic>
          <p:nvPicPr>
            <p:cNvPr id="65" name="object 27">
              <a:extLst>
                <a:ext uri="{FF2B5EF4-FFF2-40B4-BE49-F238E27FC236}">
                  <a16:creationId xmlns:a16="http://schemas.microsoft.com/office/drawing/2014/main" id="{8327032A-DB51-7C9D-EFC4-9385B216F20B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453760" y="1083891"/>
              <a:ext cx="76104" cy="82643"/>
            </a:xfrm>
            <a:prstGeom prst="rect">
              <a:avLst/>
            </a:prstGeom>
          </p:spPr>
        </p:pic>
        <p:pic>
          <p:nvPicPr>
            <p:cNvPr id="66" name="object 28">
              <a:extLst>
                <a:ext uri="{FF2B5EF4-FFF2-40B4-BE49-F238E27FC236}">
                  <a16:creationId xmlns:a16="http://schemas.microsoft.com/office/drawing/2014/main" id="{B5047B7F-4A50-D8D3-FDD4-09CC6A68DF6D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491346" y="1137171"/>
              <a:ext cx="29248" cy="15773"/>
            </a:xfrm>
            <a:prstGeom prst="rect">
              <a:avLst/>
            </a:prstGeom>
          </p:spPr>
        </p:pic>
        <p:sp>
          <p:nvSpPr>
            <p:cNvPr id="67" name="object 29">
              <a:extLst>
                <a:ext uri="{FF2B5EF4-FFF2-40B4-BE49-F238E27FC236}">
                  <a16:creationId xmlns:a16="http://schemas.microsoft.com/office/drawing/2014/main" id="{5B908974-2305-AE19-CA41-B8561C41DC61}"/>
                </a:ext>
              </a:extLst>
            </p:cNvPr>
            <p:cNvSpPr/>
            <p:nvPr/>
          </p:nvSpPr>
          <p:spPr>
            <a:xfrm>
              <a:off x="2532797" y="546162"/>
              <a:ext cx="20955" cy="20320"/>
            </a:xfrm>
            <a:custGeom>
              <a:avLst/>
              <a:gdLst/>
              <a:ahLst/>
              <a:cxnLst/>
              <a:rect l="l" t="t" r="r" b="b"/>
              <a:pathLst>
                <a:path w="20955" h="20320">
                  <a:moveTo>
                    <a:pt x="16090" y="0"/>
                  </a:moveTo>
                  <a:lnTo>
                    <a:pt x="10363" y="0"/>
                  </a:lnTo>
                  <a:lnTo>
                    <a:pt x="4635" y="0"/>
                  </a:lnTo>
                  <a:lnTo>
                    <a:pt x="0" y="4533"/>
                  </a:lnTo>
                  <a:lnTo>
                    <a:pt x="0" y="15697"/>
                  </a:lnTo>
                  <a:lnTo>
                    <a:pt x="4635" y="20231"/>
                  </a:lnTo>
                  <a:lnTo>
                    <a:pt x="16090" y="20231"/>
                  </a:lnTo>
                  <a:lnTo>
                    <a:pt x="20726" y="15697"/>
                  </a:lnTo>
                  <a:lnTo>
                    <a:pt x="20726" y="4533"/>
                  </a:lnTo>
                  <a:lnTo>
                    <a:pt x="16090" y="0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object 30">
              <a:extLst>
                <a:ext uri="{FF2B5EF4-FFF2-40B4-BE49-F238E27FC236}">
                  <a16:creationId xmlns:a16="http://schemas.microsoft.com/office/drawing/2014/main" id="{3B4EA6B9-0C1D-5220-05CC-4393F95AFCE8}"/>
                </a:ext>
              </a:extLst>
            </p:cNvPr>
            <p:cNvSpPr/>
            <p:nvPr/>
          </p:nvSpPr>
          <p:spPr>
            <a:xfrm>
              <a:off x="2422779" y="551598"/>
              <a:ext cx="128905" cy="86995"/>
            </a:xfrm>
            <a:custGeom>
              <a:avLst/>
              <a:gdLst/>
              <a:ahLst/>
              <a:cxnLst/>
              <a:rect l="l" t="t" r="r" b="b"/>
              <a:pathLst>
                <a:path w="128905" h="86995">
                  <a:moveTo>
                    <a:pt x="9779" y="84848"/>
                  </a:moveTo>
                  <a:lnTo>
                    <a:pt x="6121" y="70827"/>
                  </a:lnTo>
                  <a:lnTo>
                    <a:pt x="4025" y="69240"/>
                  </a:lnTo>
                  <a:lnTo>
                    <a:pt x="1981" y="67500"/>
                  </a:lnTo>
                  <a:lnTo>
                    <a:pt x="0" y="65570"/>
                  </a:lnTo>
                  <a:lnTo>
                    <a:pt x="2451" y="82880"/>
                  </a:lnTo>
                  <a:lnTo>
                    <a:pt x="9779" y="84848"/>
                  </a:lnTo>
                  <a:close/>
                </a:path>
                <a:path w="128905" h="86995">
                  <a:moveTo>
                    <a:pt x="24650" y="86410"/>
                  </a:moveTo>
                  <a:lnTo>
                    <a:pt x="23406" y="84480"/>
                  </a:lnTo>
                  <a:lnTo>
                    <a:pt x="21894" y="82042"/>
                  </a:lnTo>
                  <a:lnTo>
                    <a:pt x="20256" y="79222"/>
                  </a:lnTo>
                  <a:lnTo>
                    <a:pt x="15798" y="77216"/>
                  </a:lnTo>
                  <a:lnTo>
                    <a:pt x="11290" y="74650"/>
                  </a:lnTo>
                  <a:lnTo>
                    <a:pt x="6959" y="71450"/>
                  </a:lnTo>
                  <a:lnTo>
                    <a:pt x="7823" y="73469"/>
                  </a:lnTo>
                  <a:lnTo>
                    <a:pt x="22682" y="86194"/>
                  </a:lnTo>
                  <a:lnTo>
                    <a:pt x="24650" y="86410"/>
                  </a:lnTo>
                  <a:close/>
                </a:path>
                <a:path w="128905" h="86995">
                  <a:moveTo>
                    <a:pt x="125171" y="2095"/>
                  </a:moveTo>
                  <a:lnTo>
                    <a:pt x="123024" y="0"/>
                  </a:lnTo>
                  <a:lnTo>
                    <a:pt x="120370" y="0"/>
                  </a:lnTo>
                  <a:lnTo>
                    <a:pt x="117716" y="0"/>
                  </a:lnTo>
                  <a:lnTo>
                    <a:pt x="115570" y="2095"/>
                  </a:lnTo>
                  <a:lnTo>
                    <a:pt x="115570" y="7277"/>
                  </a:lnTo>
                  <a:lnTo>
                    <a:pt x="117716" y="9372"/>
                  </a:lnTo>
                  <a:lnTo>
                    <a:pt x="123024" y="9372"/>
                  </a:lnTo>
                  <a:lnTo>
                    <a:pt x="125171" y="7277"/>
                  </a:lnTo>
                  <a:lnTo>
                    <a:pt x="125171" y="2095"/>
                  </a:lnTo>
                  <a:close/>
                </a:path>
                <a:path w="128905" h="86995">
                  <a:moveTo>
                    <a:pt x="128663" y="23241"/>
                  </a:moveTo>
                  <a:lnTo>
                    <a:pt x="126123" y="24320"/>
                  </a:lnTo>
                  <a:lnTo>
                    <a:pt x="123329" y="24917"/>
                  </a:lnTo>
                  <a:lnTo>
                    <a:pt x="117551" y="24917"/>
                  </a:lnTo>
                  <a:lnTo>
                    <a:pt x="114858" y="24371"/>
                  </a:lnTo>
                  <a:lnTo>
                    <a:pt x="112407" y="23368"/>
                  </a:lnTo>
                  <a:lnTo>
                    <a:pt x="112839" y="34937"/>
                  </a:lnTo>
                  <a:lnTo>
                    <a:pt x="113563" y="58127"/>
                  </a:lnTo>
                  <a:lnTo>
                    <a:pt x="115404" y="57962"/>
                  </a:lnTo>
                  <a:lnTo>
                    <a:pt x="115125" y="56908"/>
                  </a:lnTo>
                  <a:lnTo>
                    <a:pt x="115100" y="56781"/>
                  </a:lnTo>
                  <a:lnTo>
                    <a:pt x="114833" y="56908"/>
                  </a:lnTo>
                  <a:lnTo>
                    <a:pt x="115087" y="56743"/>
                  </a:lnTo>
                  <a:lnTo>
                    <a:pt x="120345" y="54406"/>
                  </a:lnTo>
                  <a:lnTo>
                    <a:pt x="125056" y="55943"/>
                  </a:lnTo>
                  <a:lnTo>
                    <a:pt x="126682" y="56629"/>
                  </a:lnTo>
                  <a:lnTo>
                    <a:pt x="126923" y="54406"/>
                  </a:lnTo>
                  <a:lnTo>
                    <a:pt x="127622" y="47929"/>
                  </a:lnTo>
                  <a:lnTo>
                    <a:pt x="128206" y="40068"/>
                  </a:lnTo>
                  <a:lnTo>
                    <a:pt x="128536" y="32131"/>
                  </a:lnTo>
                  <a:lnTo>
                    <a:pt x="128638" y="24917"/>
                  </a:lnTo>
                  <a:lnTo>
                    <a:pt x="128663" y="23241"/>
                  </a:lnTo>
                  <a:close/>
                </a:path>
              </a:pathLst>
            </a:custGeom>
            <a:solidFill>
              <a:srgbClr val="FAC601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object 31">
              <a:extLst>
                <a:ext uri="{FF2B5EF4-FFF2-40B4-BE49-F238E27FC236}">
                  <a16:creationId xmlns:a16="http://schemas.microsoft.com/office/drawing/2014/main" id="{29599B90-AD0E-CB89-6289-1B2DA3B2CC9A}"/>
                </a:ext>
              </a:extLst>
            </p:cNvPr>
            <p:cNvSpPr/>
            <p:nvPr/>
          </p:nvSpPr>
          <p:spPr>
            <a:xfrm>
              <a:off x="2539644" y="579589"/>
              <a:ext cx="8255" cy="19685"/>
            </a:xfrm>
            <a:custGeom>
              <a:avLst/>
              <a:gdLst/>
              <a:ahLst/>
              <a:cxnLst/>
              <a:rect l="l" t="t" r="r" b="b"/>
              <a:pathLst>
                <a:path w="8255" h="19684">
                  <a:moveTo>
                    <a:pt x="7531" y="5448"/>
                  </a:moveTo>
                  <a:lnTo>
                    <a:pt x="6858" y="4419"/>
                  </a:lnTo>
                  <a:lnTo>
                    <a:pt x="7264" y="3098"/>
                  </a:lnTo>
                  <a:lnTo>
                    <a:pt x="6794" y="1689"/>
                  </a:lnTo>
                  <a:lnTo>
                    <a:pt x="4076" y="0"/>
                  </a:lnTo>
                  <a:lnTo>
                    <a:pt x="1955" y="495"/>
                  </a:lnTo>
                  <a:lnTo>
                    <a:pt x="25" y="3175"/>
                  </a:lnTo>
                  <a:lnTo>
                    <a:pt x="0" y="4597"/>
                  </a:lnTo>
                  <a:lnTo>
                    <a:pt x="673" y="5626"/>
                  </a:lnTo>
                  <a:lnTo>
                    <a:pt x="266" y="6946"/>
                  </a:lnTo>
                  <a:lnTo>
                    <a:pt x="736" y="8356"/>
                  </a:lnTo>
                  <a:lnTo>
                    <a:pt x="2082" y="9194"/>
                  </a:lnTo>
                  <a:lnTo>
                    <a:pt x="2400" y="9334"/>
                  </a:lnTo>
                  <a:lnTo>
                    <a:pt x="3289" y="8953"/>
                  </a:lnTo>
                  <a:lnTo>
                    <a:pt x="4305" y="8902"/>
                  </a:lnTo>
                  <a:lnTo>
                    <a:pt x="5194" y="9245"/>
                  </a:lnTo>
                  <a:lnTo>
                    <a:pt x="5765" y="8978"/>
                  </a:lnTo>
                  <a:lnTo>
                    <a:pt x="6286" y="8559"/>
                  </a:lnTo>
                  <a:lnTo>
                    <a:pt x="7505" y="6870"/>
                  </a:lnTo>
                  <a:lnTo>
                    <a:pt x="7531" y="5448"/>
                  </a:lnTo>
                  <a:close/>
                </a:path>
                <a:path w="8255" h="19684">
                  <a:moveTo>
                    <a:pt x="8255" y="15976"/>
                  </a:moveTo>
                  <a:lnTo>
                    <a:pt x="8140" y="14224"/>
                  </a:lnTo>
                  <a:lnTo>
                    <a:pt x="7086" y="13131"/>
                  </a:lnTo>
                  <a:lnTo>
                    <a:pt x="6972" y="13512"/>
                  </a:lnTo>
                  <a:lnTo>
                    <a:pt x="6794" y="13893"/>
                  </a:lnTo>
                  <a:lnTo>
                    <a:pt x="5384" y="15862"/>
                  </a:lnTo>
                  <a:lnTo>
                    <a:pt x="3149" y="16370"/>
                  </a:lnTo>
                  <a:lnTo>
                    <a:pt x="1320" y="15240"/>
                  </a:lnTo>
                  <a:lnTo>
                    <a:pt x="1117" y="15074"/>
                  </a:lnTo>
                  <a:lnTo>
                    <a:pt x="939" y="14884"/>
                  </a:lnTo>
                  <a:lnTo>
                    <a:pt x="533" y="16256"/>
                  </a:lnTo>
                  <a:lnTo>
                    <a:pt x="1028" y="17729"/>
                  </a:lnTo>
                  <a:lnTo>
                    <a:pt x="3873" y="19481"/>
                  </a:lnTo>
                  <a:lnTo>
                    <a:pt x="6096" y="18973"/>
                  </a:lnTo>
                  <a:lnTo>
                    <a:pt x="8255" y="15976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0" name="object 32">
              <a:extLst>
                <a:ext uri="{FF2B5EF4-FFF2-40B4-BE49-F238E27FC236}">
                  <a16:creationId xmlns:a16="http://schemas.microsoft.com/office/drawing/2014/main" id="{C0761E03-75D8-D6A6-8D00-584FE44B48D6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228689" y="696067"/>
              <a:ext cx="477389" cy="471623"/>
            </a:xfrm>
            <a:prstGeom prst="rect">
              <a:avLst/>
            </a:prstGeom>
          </p:spPr>
        </p:pic>
        <p:sp>
          <p:nvSpPr>
            <p:cNvPr id="71" name="object 33">
              <a:extLst>
                <a:ext uri="{FF2B5EF4-FFF2-40B4-BE49-F238E27FC236}">
                  <a16:creationId xmlns:a16="http://schemas.microsoft.com/office/drawing/2014/main" id="{096F8F6A-F2C2-C0FF-D925-164007B8301E}"/>
                </a:ext>
              </a:extLst>
            </p:cNvPr>
            <p:cNvSpPr/>
            <p:nvPr/>
          </p:nvSpPr>
          <p:spPr>
            <a:xfrm>
              <a:off x="2539250" y="588111"/>
              <a:ext cx="8890" cy="19685"/>
            </a:xfrm>
            <a:custGeom>
              <a:avLst/>
              <a:gdLst/>
              <a:ahLst/>
              <a:cxnLst/>
              <a:rect l="l" t="t" r="r" b="b"/>
              <a:pathLst>
                <a:path w="8889" h="19684">
                  <a:moveTo>
                    <a:pt x="8089" y="4089"/>
                  </a:moveTo>
                  <a:lnTo>
                    <a:pt x="7747" y="1981"/>
                  </a:lnTo>
                  <a:lnTo>
                    <a:pt x="6146" y="990"/>
                  </a:lnTo>
                  <a:lnTo>
                    <a:pt x="4546" y="0"/>
                  </a:lnTo>
                  <a:lnTo>
                    <a:pt x="2311" y="508"/>
                  </a:lnTo>
                  <a:lnTo>
                    <a:pt x="0" y="3746"/>
                  </a:lnTo>
                  <a:lnTo>
                    <a:pt x="342" y="5867"/>
                  </a:lnTo>
                  <a:lnTo>
                    <a:pt x="3543" y="7835"/>
                  </a:lnTo>
                  <a:lnTo>
                    <a:pt x="5778" y="7327"/>
                  </a:lnTo>
                  <a:lnTo>
                    <a:pt x="8089" y="4089"/>
                  </a:lnTo>
                  <a:close/>
                </a:path>
                <a:path w="8889" h="19684">
                  <a:moveTo>
                    <a:pt x="8356" y="16090"/>
                  </a:moveTo>
                  <a:lnTo>
                    <a:pt x="7696" y="14960"/>
                  </a:lnTo>
                  <a:lnTo>
                    <a:pt x="8064" y="13550"/>
                  </a:lnTo>
                  <a:lnTo>
                    <a:pt x="7543" y="12065"/>
                  </a:lnTo>
                  <a:lnTo>
                    <a:pt x="4597" y="10236"/>
                  </a:lnTo>
                  <a:lnTo>
                    <a:pt x="2247" y="10769"/>
                  </a:lnTo>
                  <a:lnTo>
                    <a:pt x="152" y="13690"/>
                  </a:lnTo>
                  <a:lnTo>
                    <a:pt x="101" y="15189"/>
                  </a:lnTo>
                  <a:lnTo>
                    <a:pt x="762" y="16306"/>
                  </a:lnTo>
                  <a:lnTo>
                    <a:pt x="482" y="17399"/>
                  </a:lnTo>
                  <a:lnTo>
                    <a:pt x="723" y="18542"/>
                  </a:lnTo>
                  <a:lnTo>
                    <a:pt x="1435" y="19367"/>
                  </a:lnTo>
                  <a:lnTo>
                    <a:pt x="3594" y="18884"/>
                  </a:lnTo>
                  <a:lnTo>
                    <a:pt x="5537" y="18961"/>
                  </a:lnTo>
                  <a:lnTo>
                    <a:pt x="7086" y="19227"/>
                  </a:lnTo>
                  <a:lnTo>
                    <a:pt x="7366" y="18884"/>
                  </a:lnTo>
                  <a:lnTo>
                    <a:pt x="8305" y="17576"/>
                  </a:lnTo>
                  <a:lnTo>
                    <a:pt x="8356" y="16306"/>
                  </a:lnTo>
                  <a:lnTo>
                    <a:pt x="8356" y="16090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2" name="object 34">
            <a:extLst>
              <a:ext uri="{FF2B5EF4-FFF2-40B4-BE49-F238E27FC236}">
                <a16:creationId xmlns:a16="http://schemas.microsoft.com/office/drawing/2014/main" id="{557AAE29-8554-943A-F4C2-0FE574F12907}"/>
              </a:ext>
            </a:extLst>
          </p:cNvPr>
          <p:cNvSpPr txBox="1"/>
          <p:nvPr/>
        </p:nvSpPr>
        <p:spPr>
          <a:xfrm>
            <a:off x="5147403" y="427196"/>
            <a:ext cx="2285697" cy="452047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ts val="1060"/>
              </a:lnSpc>
              <a:spcBef>
                <a:spcPts val="225"/>
              </a:spcBef>
            </a:pP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</a:t>
            </a:r>
            <a:r>
              <a:rPr sz="1200" spc="135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экономического </a:t>
            </a: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</a:t>
            </a:r>
            <a:r>
              <a:rPr sz="1200" spc="5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sz="1200" spc="5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инвестиций </a:t>
            </a: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Самарской</a:t>
            </a:r>
            <a:r>
              <a:rPr sz="1200" spc="105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области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840507D0-0853-4DA8-F552-148578F8B3C8}"/>
              </a:ext>
            </a:extLst>
          </p:cNvPr>
          <p:cNvGrpSpPr/>
          <p:nvPr/>
        </p:nvGrpSpPr>
        <p:grpSpPr>
          <a:xfrm>
            <a:off x="6472222" y="4491498"/>
            <a:ext cx="1737606" cy="1735958"/>
            <a:chOff x="1363840" y="5010746"/>
            <a:chExt cx="1083513" cy="1082485"/>
          </a:xfrm>
        </p:grpSpPr>
        <p:grpSp>
          <p:nvGrpSpPr>
            <p:cNvPr id="3" name="object 106">
              <a:extLst>
                <a:ext uri="{FF2B5EF4-FFF2-40B4-BE49-F238E27FC236}">
                  <a16:creationId xmlns:a16="http://schemas.microsoft.com/office/drawing/2014/main" id="{6079DF60-20AA-79B5-7E3D-F1A297CB726C}"/>
                </a:ext>
              </a:extLst>
            </p:cNvPr>
            <p:cNvGrpSpPr/>
            <p:nvPr/>
          </p:nvGrpSpPr>
          <p:grpSpPr>
            <a:xfrm>
              <a:off x="1363840" y="5010746"/>
              <a:ext cx="953135" cy="1082040"/>
              <a:chOff x="1363840" y="5010746"/>
              <a:chExt cx="953135" cy="1082040"/>
            </a:xfrm>
          </p:grpSpPr>
          <p:sp>
            <p:nvSpPr>
              <p:cNvPr id="18" name="object 107">
                <a:extLst>
                  <a:ext uri="{FF2B5EF4-FFF2-40B4-BE49-F238E27FC236}">
                    <a16:creationId xmlns:a16="http://schemas.microsoft.com/office/drawing/2014/main" id="{93427ABB-A059-116C-F21A-A4669703ED71}"/>
                  </a:ext>
                </a:extLst>
              </p:cNvPr>
              <p:cNvSpPr/>
              <p:nvPr/>
            </p:nvSpPr>
            <p:spPr>
              <a:xfrm>
                <a:off x="1363840" y="5010746"/>
                <a:ext cx="476884" cy="1082040"/>
              </a:xfrm>
              <a:custGeom>
                <a:avLst/>
                <a:gdLst/>
                <a:ahLst/>
                <a:cxnLst/>
                <a:rect l="l" t="t" r="r" b="b"/>
                <a:pathLst>
                  <a:path w="476885" h="1082039">
                    <a:moveTo>
                      <a:pt x="129959" y="476059"/>
                    </a:moveTo>
                    <a:lnTo>
                      <a:pt x="86639" y="476059"/>
                    </a:lnTo>
                    <a:lnTo>
                      <a:pt x="86639" y="432777"/>
                    </a:lnTo>
                    <a:lnTo>
                      <a:pt x="43319" y="432777"/>
                    </a:lnTo>
                    <a:lnTo>
                      <a:pt x="43319" y="476059"/>
                    </a:lnTo>
                    <a:lnTo>
                      <a:pt x="0" y="476059"/>
                    </a:lnTo>
                    <a:lnTo>
                      <a:pt x="0" y="649173"/>
                    </a:lnTo>
                    <a:lnTo>
                      <a:pt x="43319" y="649173"/>
                    </a:lnTo>
                    <a:lnTo>
                      <a:pt x="43319" y="605891"/>
                    </a:lnTo>
                    <a:lnTo>
                      <a:pt x="86639" y="605891"/>
                    </a:lnTo>
                    <a:lnTo>
                      <a:pt x="86639" y="562610"/>
                    </a:lnTo>
                    <a:lnTo>
                      <a:pt x="129959" y="562610"/>
                    </a:lnTo>
                    <a:lnTo>
                      <a:pt x="129959" y="476059"/>
                    </a:lnTo>
                    <a:close/>
                  </a:path>
                  <a:path w="476885" h="1082039">
                    <a:moveTo>
                      <a:pt x="173278" y="432777"/>
                    </a:moveTo>
                    <a:lnTo>
                      <a:pt x="129959" y="432777"/>
                    </a:lnTo>
                    <a:lnTo>
                      <a:pt x="129959" y="476059"/>
                    </a:lnTo>
                    <a:lnTo>
                      <a:pt x="173278" y="476059"/>
                    </a:lnTo>
                    <a:lnTo>
                      <a:pt x="173278" y="432777"/>
                    </a:lnTo>
                    <a:close/>
                  </a:path>
                  <a:path w="476885" h="1082039">
                    <a:moveTo>
                      <a:pt x="173278" y="346227"/>
                    </a:moveTo>
                    <a:lnTo>
                      <a:pt x="129959" y="346227"/>
                    </a:lnTo>
                    <a:lnTo>
                      <a:pt x="86639" y="346227"/>
                    </a:lnTo>
                    <a:lnTo>
                      <a:pt x="43319" y="346227"/>
                    </a:lnTo>
                    <a:lnTo>
                      <a:pt x="0" y="346227"/>
                    </a:lnTo>
                    <a:lnTo>
                      <a:pt x="0" y="432777"/>
                    </a:lnTo>
                    <a:lnTo>
                      <a:pt x="43319" y="432777"/>
                    </a:lnTo>
                    <a:lnTo>
                      <a:pt x="43319" y="389509"/>
                    </a:lnTo>
                    <a:lnTo>
                      <a:pt x="86639" y="389509"/>
                    </a:lnTo>
                    <a:lnTo>
                      <a:pt x="86639" y="432777"/>
                    </a:lnTo>
                    <a:lnTo>
                      <a:pt x="129959" y="432777"/>
                    </a:lnTo>
                    <a:lnTo>
                      <a:pt x="129959" y="389509"/>
                    </a:lnTo>
                    <a:lnTo>
                      <a:pt x="173278" y="389509"/>
                    </a:lnTo>
                    <a:lnTo>
                      <a:pt x="173278" y="346227"/>
                    </a:lnTo>
                    <a:close/>
                  </a:path>
                  <a:path w="476885" h="1082039">
                    <a:moveTo>
                      <a:pt x="216598" y="865555"/>
                    </a:moveTo>
                    <a:lnTo>
                      <a:pt x="173278" y="865555"/>
                    </a:lnTo>
                    <a:lnTo>
                      <a:pt x="129959" y="865555"/>
                    </a:lnTo>
                    <a:lnTo>
                      <a:pt x="86639" y="865555"/>
                    </a:lnTo>
                    <a:lnTo>
                      <a:pt x="86639" y="995387"/>
                    </a:lnTo>
                    <a:lnTo>
                      <a:pt x="129959" y="995387"/>
                    </a:lnTo>
                    <a:lnTo>
                      <a:pt x="173278" y="995387"/>
                    </a:lnTo>
                    <a:lnTo>
                      <a:pt x="216598" y="995387"/>
                    </a:lnTo>
                    <a:lnTo>
                      <a:pt x="216598" y="865555"/>
                    </a:lnTo>
                    <a:close/>
                  </a:path>
                  <a:path w="476885" h="1082039">
                    <a:moveTo>
                      <a:pt x="216598" y="519341"/>
                    </a:moveTo>
                    <a:lnTo>
                      <a:pt x="173278" y="519341"/>
                    </a:lnTo>
                    <a:lnTo>
                      <a:pt x="173278" y="562610"/>
                    </a:lnTo>
                    <a:lnTo>
                      <a:pt x="129959" y="562610"/>
                    </a:lnTo>
                    <a:lnTo>
                      <a:pt x="129959" y="605891"/>
                    </a:lnTo>
                    <a:lnTo>
                      <a:pt x="173278" y="605891"/>
                    </a:lnTo>
                    <a:lnTo>
                      <a:pt x="216598" y="605891"/>
                    </a:lnTo>
                    <a:lnTo>
                      <a:pt x="216598" y="519341"/>
                    </a:lnTo>
                    <a:close/>
                  </a:path>
                  <a:path w="476885" h="1082039">
                    <a:moveTo>
                      <a:pt x="216598" y="86563"/>
                    </a:moveTo>
                    <a:lnTo>
                      <a:pt x="173278" y="86563"/>
                    </a:lnTo>
                    <a:lnTo>
                      <a:pt x="129959" y="86563"/>
                    </a:lnTo>
                    <a:lnTo>
                      <a:pt x="86639" y="86563"/>
                    </a:lnTo>
                    <a:lnTo>
                      <a:pt x="86639" y="216408"/>
                    </a:lnTo>
                    <a:lnTo>
                      <a:pt x="129959" y="216408"/>
                    </a:lnTo>
                    <a:lnTo>
                      <a:pt x="173278" y="216408"/>
                    </a:lnTo>
                    <a:lnTo>
                      <a:pt x="216598" y="216408"/>
                    </a:lnTo>
                    <a:lnTo>
                      <a:pt x="216598" y="86563"/>
                    </a:lnTo>
                    <a:close/>
                  </a:path>
                  <a:path w="476885" h="1082039">
                    <a:moveTo>
                      <a:pt x="259918" y="476059"/>
                    </a:moveTo>
                    <a:lnTo>
                      <a:pt x="216598" y="476059"/>
                    </a:lnTo>
                    <a:lnTo>
                      <a:pt x="216598" y="519341"/>
                    </a:lnTo>
                    <a:lnTo>
                      <a:pt x="259918" y="519341"/>
                    </a:lnTo>
                    <a:lnTo>
                      <a:pt x="259918" y="476059"/>
                    </a:lnTo>
                    <a:close/>
                  </a:path>
                  <a:path w="476885" h="1082039">
                    <a:moveTo>
                      <a:pt x="303237" y="779005"/>
                    </a:moveTo>
                    <a:lnTo>
                      <a:pt x="259918" y="779005"/>
                    </a:lnTo>
                    <a:lnTo>
                      <a:pt x="259918" y="822286"/>
                    </a:lnTo>
                    <a:lnTo>
                      <a:pt x="259918" y="1038669"/>
                    </a:lnTo>
                    <a:lnTo>
                      <a:pt x="43319" y="1038669"/>
                    </a:lnTo>
                    <a:lnTo>
                      <a:pt x="43319" y="822286"/>
                    </a:lnTo>
                    <a:lnTo>
                      <a:pt x="259918" y="822286"/>
                    </a:lnTo>
                    <a:lnTo>
                      <a:pt x="259918" y="779005"/>
                    </a:lnTo>
                    <a:lnTo>
                      <a:pt x="0" y="779005"/>
                    </a:lnTo>
                    <a:lnTo>
                      <a:pt x="0" y="1081951"/>
                    </a:lnTo>
                    <a:lnTo>
                      <a:pt x="303237" y="1081951"/>
                    </a:lnTo>
                    <a:lnTo>
                      <a:pt x="303237" y="779005"/>
                    </a:lnTo>
                    <a:close/>
                  </a:path>
                  <a:path w="476885" h="1082039">
                    <a:moveTo>
                      <a:pt x="303237" y="692442"/>
                    </a:moveTo>
                    <a:lnTo>
                      <a:pt x="259918" y="692442"/>
                    </a:lnTo>
                    <a:lnTo>
                      <a:pt x="259918" y="649173"/>
                    </a:lnTo>
                    <a:lnTo>
                      <a:pt x="216598" y="649173"/>
                    </a:lnTo>
                    <a:lnTo>
                      <a:pt x="216598" y="692442"/>
                    </a:lnTo>
                    <a:lnTo>
                      <a:pt x="173278" y="692442"/>
                    </a:lnTo>
                    <a:lnTo>
                      <a:pt x="173278" y="649173"/>
                    </a:lnTo>
                    <a:lnTo>
                      <a:pt x="129959" y="649173"/>
                    </a:lnTo>
                    <a:lnTo>
                      <a:pt x="129959" y="605891"/>
                    </a:lnTo>
                    <a:lnTo>
                      <a:pt x="86639" y="605891"/>
                    </a:lnTo>
                    <a:lnTo>
                      <a:pt x="86639" y="649173"/>
                    </a:lnTo>
                    <a:lnTo>
                      <a:pt x="43319" y="649173"/>
                    </a:lnTo>
                    <a:lnTo>
                      <a:pt x="43319" y="692442"/>
                    </a:lnTo>
                    <a:lnTo>
                      <a:pt x="0" y="692442"/>
                    </a:lnTo>
                    <a:lnTo>
                      <a:pt x="0" y="735723"/>
                    </a:lnTo>
                    <a:lnTo>
                      <a:pt x="216598" y="735723"/>
                    </a:lnTo>
                    <a:lnTo>
                      <a:pt x="216598" y="692454"/>
                    </a:lnTo>
                    <a:lnTo>
                      <a:pt x="259918" y="692454"/>
                    </a:lnTo>
                    <a:lnTo>
                      <a:pt x="259918" y="735723"/>
                    </a:lnTo>
                    <a:lnTo>
                      <a:pt x="303237" y="735723"/>
                    </a:lnTo>
                    <a:lnTo>
                      <a:pt x="303237" y="692442"/>
                    </a:lnTo>
                    <a:close/>
                  </a:path>
                  <a:path w="476885" h="1082039">
                    <a:moveTo>
                      <a:pt x="303237" y="605891"/>
                    </a:moveTo>
                    <a:lnTo>
                      <a:pt x="259918" y="605891"/>
                    </a:lnTo>
                    <a:lnTo>
                      <a:pt x="259918" y="649173"/>
                    </a:lnTo>
                    <a:lnTo>
                      <a:pt x="303237" y="649173"/>
                    </a:lnTo>
                    <a:lnTo>
                      <a:pt x="303237" y="605891"/>
                    </a:lnTo>
                    <a:close/>
                  </a:path>
                  <a:path w="476885" h="1082039">
                    <a:moveTo>
                      <a:pt x="303237" y="519341"/>
                    </a:moveTo>
                    <a:lnTo>
                      <a:pt x="259918" y="519341"/>
                    </a:lnTo>
                    <a:lnTo>
                      <a:pt x="259918" y="562622"/>
                    </a:lnTo>
                    <a:lnTo>
                      <a:pt x="303237" y="562622"/>
                    </a:lnTo>
                    <a:lnTo>
                      <a:pt x="303237" y="519341"/>
                    </a:lnTo>
                    <a:close/>
                  </a:path>
                  <a:path w="476885" h="1082039">
                    <a:moveTo>
                      <a:pt x="303237" y="432777"/>
                    </a:moveTo>
                    <a:lnTo>
                      <a:pt x="259918" y="432777"/>
                    </a:lnTo>
                    <a:lnTo>
                      <a:pt x="259918" y="389509"/>
                    </a:lnTo>
                    <a:lnTo>
                      <a:pt x="216598" y="389509"/>
                    </a:lnTo>
                    <a:lnTo>
                      <a:pt x="216598" y="432790"/>
                    </a:lnTo>
                    <a:lnTo>
                      <a:pt x="259918" y="432790"/>
                    </a:lnTo>
                    <a:lnTo>
                      <a:pt x="259918" y="476059"/>
                    </a:lnTo>
                    <a:lnTo>
                      <a:pt x="303237" y="476059"/>
                    </a:lnTo>
                    <a:lnTo>
                      <a:pt x="303237" y="432777"/>
                    </a:lnTo>
                    <a:close/>
                  </a:path>
                  <a:path w="476885" h="1082039">
                    <a:moveTo>
                      <a:pt x="303237" y="346227"/>
                    </a:moveTo>
                    <a:lnTo>
                      <a:pt x="259918" y="346227"/>
                    </a:lnTo>
                    <a:lnTo>
                      <a:pt x="259918" y="389509"/>
                    </a:lnTo>
                    <a:lnTo>
                      <a:pt x="303237" y="389509"/>
                    </a:lnTo>
                    <a:lnTo>
                      <a:pt x="303237" y="346227"/>
                    </a:lnTo>
                    <a:close/>
                  </a:path>
                  <a:path w="476885" h="1082039">
                    <a:moveTo>
                      <a:pt x="303237" y="0"/>
                    </a:moveTo>
                    <a:lnTo>
                      <a:pt x="259918" y="0"/>
                    </a:lnTo>
                    <a:lnTo>
                      <a:pt x="259918" y="43281"/>
                    </a:lnTo>
                    <a:lnTo>
                      <a:pt x="259918" y="259664"/>
                    </a:lnTo>
                    <a:lnTo>
                      <a:pt x="43319" y="259664"/>
                    </a:lnTo>
                    <a:lnTo>
                      <a:pt x="43319" y="43281"/>
                    </a:lnTo>
                    <a:lnTo>
                      <a:pt x="259918" y="43281"/>
                    </a:lnTo>
                    <a:lnTo>
                      <a:pt x="259918" y="0"/>
                    </a:lnTo>
                    <a:lnTo>
                      <a:pt x="0" y="0"/>
                    </a:lnTo>
                    <a:lnTo>
                      <a:pt x="0" y="302945"/>
                    </a:lnTo>
                    <a:lnTo>
                      <a:pt x="303237" y="302945"/>
                    </a:lnTo>
                    <a:lnTo>
                      <a:pt x="303237" y="0"/>
                    </a:lnTo>
                    <a:close/>
                  </a:path>
                  <a:path w="476885" h="1082039">
                    <a:moveTo>
                      <a:pt x="346570" y="605891"/>
                    </a:moveTo>
                    <a:lnTo>
                      <a:pt x="303250" y="605891"/>
                    </a:lnTo>
                    <a:lnTo>
                      <a:pt x="303250" y="649173"/>
                    </a:lnTo>
                    <a:lnTo>
                      <a:pt x="346570" y="649173"/>
                    </a:lnTo>
                    <a:lnTo>
                      <a:pt x="346570" y="605891"/>
                    </a:lnTo>
                    <a:close/>
                  </a:path>
                  <a:path w="476885" h="1082039">
                    <a:moveTo>
                      <a:pt x="389890" y="735723"/>
                    </a:moveTo>
                    <a:lnTo>
                      <a:pt x="346570" y="735723"/>
                    </a:lnTo>
                    <a:lnTo>
                      <a:pt x="346570" y="779005"/>
                    </a:lnTo>
                    <a:lnTo>
                      <a:pt x="389890" y="779005"/>
                    </a:lnTo>
                    <a:lnTo>
                      <a:pt x="389890" y="735723"/>
                    </a:lnTo>
                    <a:close/>
                  </a:path>
                  <a:path w="476885" h="1082039">
                    <a:moveTo>
                      <a:pt x="389890" y="259664"/>
                    </a:moveTo>
                    <a:lnTo>
                      <a:pt x="346570" y="259664"/>
                    </a:lnTo>
                    <a:lnTo>
                      <a:pt x="346570" y="302945"/>
                    </a:lnTo>
                    <a:lnTo>
                      <a:pt x="389890" y="302945"/>
                    </a:lnTo>
                    <a:lnTo>
                      <a:pt x="389890" y="259664"/>
                    </a:lnTo>
                    <a:close/>
                  </a:path>
                  <a:path w="476885" h="1082039">
                    <a:moveTo>
                      <a:pt x="389890" y="0"/>
                    </a:moveTo>
                    <a:lnTo>
                      <a:pt x="346570" y="0"/>
                    </a:lnTo>
                    <a:lnTo>
                      <a:pt x="346570" y="43281"/>
                    </a:lnTo>
                    <a:lnTo>
                      <a:pt x="389890" y="43281"/>
                    </a:lnTo>
                    <a:lnTo>
                      <a:pt x="389890" y="0"/>
                    </a:lnTo>
                    <a:close/>
                  </a:path>
                  <a:path w="476885" h="1082039">
                    <a:moveTo>
                      <a:pt x="433209" y="952119"/>
                    </a:moveTo>
                    <a:lnTo>
                      <a:pt x="389890" y="952119"/>
                    </a:lnTo>
                    <a:lnTo>
                      <a:pt x="389890" y="908837"/>
                    </a:lnTo>
                    <a:lnTo>
                      <a:pt x="346570" y="908837"/>
                    </a:lnTo>
                    <a:lnTo>
                      <a:pt x="346570" y="1081951"/>
                    </a:lnTo>
                    <a:lnTo>
                      <a:pt x="389890" y="1081951"/>
                    </a:lnTo>
                    <a:lnTo>
                      <a:pt x="433209" y="1081951"/>
                    </a:lnTo>
                    <a:lnTo>
                      <a:pt x="433209" y="952119"/>
                    </a:lnTo>
                    <a:close/>
                  </a:path>
                  <a:path w="476885" h="1082039">
                    <a:moveTo>
                      <a:pt x="433209" y="865555"/>
                    </a:moveTo>
                    <a:lnTo>
                      <a:pt x="389890" y="865555"/>
                    </a:lnTo>
                    <a:lnTo>
                      <a:pt x="389890" y="908837"/>
                    </a:lnTo>
                    <a:lnTo>
                      <a:pt x="433209" y="908837"/>
                    </a:lnTo>
                    <a:lnTo>
                      <a:pt x="433209" y="865555"/>
                    </a:lnTo>
                    <a:close/>
                  </a:path>
                  <a:path w="476885" h="1082039">
                    <a:moveTo>
                      <a:pt x="433209" y="605891"/>
                    </a:moveTo>
                    <a:lnTo>
                      <a:pt x="389890" y="605891"/>
                    </a:lnTo>
                    <a:lnTo>
                      <a:pt x="389890" y="649173"/>
                    </a:lnTo>
                    <a:lnTo>
                      <a:pt x="346570" y="649173"/>
                    </a:lnTo>
                    <a:lnTo>
                      <a:pt x="346570" y="692454"/>
                    </a:lnTo>
                    <a:lnTo>
                      <a:pt x="389890" y="692454"/>
                    </a:lnTo>
                    <a:lnTo>
                      <a:pt x="433209" y="692442"/>
                    </a:lnTo>
                    <a:lnTo>
                      <a:pt x="433209" y="605891"/>
                    </a:lnTo>
                    <a:close/>
                  </a:path>
                  <a:path w="476885" h="1082039">
                    <a:moveTo>
                      <a:pt x="476529" y="692442"/>
                    </a:moveTo>
                    <a:lnTo>
                      <a:pt x="433209" y="692442"/>
                    </a:lnTo>
                    <a:lnTo>
                      <a:pt x="433209" y="865555"/>
                    </a:lnTo>
                    <a:lnTo>
                      <a:pt x="476529" y="865555"/>
                    </a:lnTo>
                    <a:lnTo>
                      <a:pt x="476529" y="692442"/>
                    </a:lnTo>
                    <a:close/>
                  </a:path>
                  <a:path w="476885" h="1082039">
                    <a:moveTo>
                      <a:pt x="476529" y="216408"/>
                    </a:moveTo>
                    <a:lnTo>
                      <a:pt x="433209" y="216408"/>
                    </a:lnTo>
                    <a:lnTo>
                      <a:pt x="433209" y="432777"/>
                    </a:lnTo>
                    <a:lnTo>
                      <a:pt x="389890" y="432777"/>
                    </a:lnTo>
                    <a:lnTo>
                      <a:pt x="389890" y="476059"/>
                    </a:lnTo>
                    <a:lnTo>
                      <a:pt x="389890" y="519341"/>
                    </a:lnTo>
                    <a:lnTo>
                      <a:pt x="346570" y="519341"/>
                    </a:lnTo>
                    <a:lnTo>
                      <a:pt x="346570" y="476059"/>
                    </a:lnTo>
                    <a:lnTo>
                      <a:pt x="389890" y="476059"/>
                    </a:lnTo>
                    <a:lnTo>
                      <a:pt x="389890" y="432777"/>
                    </a:lnTo>
                    <a:lnTo>
                      <a:pt x="389890" y="346227"/>
                    </a:lnTo>
                    <a:lnTo>
                      <a:pt x="346570" y="346227"/>
                    </a:lnTo>
                    <a:lnTo>
                      <a:pt x="346570" y="432777"/>
                    </a:lnTo>
                    <a:lnTo>
                      <a:pt x="303250" y="432777"/>
                    </a:lnTo>
                    <a:lnTo>
                      <a:pt x="303250" y="562610"/>
                    </a:lnTo>
                    <a:lnTo>
                      <a:pt x="346570" y="562610"/>
                    </a:lnTo>
                    <a:lnTo>
                      <a:pt x="346570" y="605891"/>
                    </a:lnTo>
                    <a:lnTo>
                      <a:pt x="389890" y="605891"/>
                    </a:lnTo>
                    <a:lnTo>
                      <a:pt x="389890" y="562610"/>
                    </a:lnTo>
                    <a:lnTo>
                      <a:pt x="433209" y="562610"/>
                    </a:lnTo>
                    <a:lnTo>
                      <a:pt x="476529" y="562635"/>
                    </a:lnTo>
                    <a:lnTo>
                      <a:pt x="476529" y="216408"/>
                    </a:lnTo>
                    <a:close/>
                  </a:path>
                  <a:path w="476885" h="1082039">
                    <a:moveTo>
                      <a:pt x="476529" y="0"/>
                    </a:moveTo>
                    <a:lnTo>
                      <a:pt x="433209" y="0"/>
                    </a:lnTo>
                    <a:lnTo>
                      <a:pt x="433209" y="43281"/>
                    </a:lnTo>
                    <a:lnTo>
                      <a:pt x="389890" y="43281"/>
                    </a:lnTo>
                    <a:lnTo>
                      <a:pt x="389890" y="86563"/>
                    </a:lnTo>
                    <a:lnTo>
                      <a:pt x="346570" y="86563"/>
                    </a:lnTo>
                    <a:lnTo>
                      <a:pt x="346570" y="216408"/>
                    </a:lnTo>
                    <a:lnTo>
                      <a:pt x="389890" y="216408"/>
                    </a:lnTo>
                    <a:lnTo>
                      <a:pt x="389890" y="173126"/>
                    </a:lnTo>
                    <a:lnTo>
                      <a:pt x="433209" y="173126"/>
                    </a:lnTo>
                    <a:lnTo>
                      <a:pt x="476529" y="173113"/>
                    </a:lnTo>
                    <a:lnTo>
                      <a:pt x="476529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object 108">
                <a:extLst>
                  <a:ext uri="{FF2B5EF4-FFF2-40B4-BE49-F238E27FC236}">
                    <a16:creationId xmlns:a16="http://schemas.microsoft.com/office/drawing/2014/main" id="{13C507B0-3F3A-7D28-B24F-13DD466232C4}"/>
                  </a:ext>
                </a:extLst>
              </p:cNvPr>
              <p:cNvSpPr/>
              <p:nvPr/>
            </p:nvSpPr>
            <p:spPr>
              <a:xfrm>
                <a:off x="1797050" y="5010746"/>
                <a:ext cx="520065" cy="1082040"/>
              </a:xfrm>
              <a:custGeom>
                <a:avLst/>
                <a:gdLst/>
                <a:ahLst/>
                <a:cxnLst/>
                <a:rect l="l" t="t" r="r" b="b"/>
                <a:pathLst>
                  <a:path w="520064" h="1082039">
                    <a:moveTo>
                      <a:pt x="43319" y="1038669"/>
                    </a:moveTo>
                    <a:lnTo>
                      <a:pt x="0" y="1038669"/>
                    </a:lnTo>
                    <a:lnTo>
                      <a:pt x="0" y="1081951"/>
                    </a:lnTo>
                    <a:lnTo>
                      <a:pt x="43319" y="1081951"/>
                    </a:lnTo>
                    <a:lnTo>
                      <a:pt x="43319" y="1038669"/>
                    </a:lnTo>
                    <a:close/>
                  </a:path>
                  <a:path w="520064" h="1082039">
                    <a:moveTo>
                      <a:pt x="43319" y="692442"/>
                    </a:moveTo>
                    <a:lnTo>
                      <a:pt x="0" y="692442"/>
                    </a:lnTo>
                    <a:lnTo>
                      <a:pt x="0" y="865555"/>
                    </a:lnTo>
                    <a:lnTo>
                      <a:pt x="43319" y="865555"/>
                    </a:lnTo>
                    <a:lnTo>
                      <a:pt x="43319" y="692442"/>
                    </a:lnTo>
                    <a:close/>
                  </a:path>
                  <a:path w="520064" h="1082039">
                    <a:moveTo>
                      <a:pt x="173278" y="605891"/>
                    </a:moveTo>
                    <a:lnTo>
                      <a:pt x="129959" y="605891"/>
                    </a:lnTo>
                    <a:lnTo>
                      <a:pt x="129959" y="649173"/>
                    </a:lnTo>
                    <a:lnTo>
                      <a:pt x="173278" y="649173"/>
                    </a:lnTo>
                    <a:lnTo>
                      <a:pt x="173278" y="605891"/>
                    </a:lnTo>
                    <a:close/>
                  </a:path>
                  <a:path w="520064" h="1082039">
                    <a:moveTo>
                      <a:pt x="173278" y="0"/>
                    </a:moveTo>
                    <a:lnTo>
                      <a:pt x="129959" y="0"/>
                    </a:lnTo>
                    <a:lnTo>
                      <a:pt x="86639" y="0"/>
                    </a:lnTo>
                    <a:lnTo>
                      <a:pt x="86639" y="43281"/>
                    </a:lnTo>
                    <a:lnTo>
                      <a:pt x="43319" y="43281"/>
                    </a:lnTo>
                    <a:lnTo>
                      <a:pt x="43319" y="86563"/>
                    </a:lnTo>
                    <a:lnTo>
                      <a:pt x="86639" y="86563"/>
                    </a:lnTo>
                    <a:lnTo>
                      <a:pt x="129959" y="86550"/>
                    </a:lnTo>
                    <a:lnTo>
                      <a:pt x="129959" y="43281"/>
                    </a:lnTo>
                    <a:lnTo>
                      <a:pt x="173278" y="43281"/>
                    </a:lnTo>
                    <a:lnTo>
                      <a:pt x="173278" y="0"/>
                    </a:lnTo>
                    <a:close/>
                  </a:path>
                  <a:path w="520064" h="1082039">
                    <a:moveTo>
                      <a:pt x="259918" y="476059"/>
                    </a:moveTo>
                    <a:lnTo>
                      <a:pt x="216598" y="476059"/>
                    </a:lnTo>
                    <a:lnTo>
                      <a:pt x="216598" y="519341"/>
                    </a:lnTo>
                    <a:lnTo>
                      <a:pt x="259918" y="519341"/>
                    </a:lnTo>
                    <a:lnTo>
                      <a:pt x="259918" y="476059"/>
                    </a:lnTo>
                    <a:close/>
                  </a:path>
                  <a:path w="520064" h="1082039">
                    <a:moveTo>
                      <a:pt x="259918" y="302945"/>
                    </a:moveTo>
                    <a:lnTo>
                      <a:pt x="216598" y="302945"/>
                    </a:lnTo>
                    <a:lnTo>
                      <a:pt x="216598" y="346227"/>
                    </a:lnTo>
                    <a:lnTo>
                      <a:pt x="259918" y="346227"/>
                    </a:lnTo>
                    <a:lnTo>
                      <a:pt x="259918" y="302945"/>
                    </a:lnTo>
                    <a:close/>
                  </a:path>
                  <a:path w="520064" h="1082039">
                    <a:moveTo>
                      <a:pt x="303237" y="692442"/>
                    </a:moveTo>
                    <a:lnTo>
                      <a:pt x="259918" y="692442"/>
                    </a:lnTo>
                    <a:lnTo>
                      <a:pt x="259918" y="649173"/>
                    </a:lnTo>
                    <a:lnTo>
                      <a:pt x="216598" y="649173"/>
                    </a:lnTo>
                    <a:lnTo>
                      <a:pt x="173278" y="649173"/>
                    </a:lnTo>
                    <a:lnTo>
                      <a:pt x="173278" y="692442"/>
                    </a:lnTo>
                    <a:lnTo>
                      <a:pt x="129959" y="692442"/>
                    </a:lnTo>
                    <a:lnTo>
                      <a:pt x="129959" y="735723"/>
                    </a:lnTo>
                    <a:lnTo>
                      <a:pt x="173278" y="735723"/>
                    </a:lnTo>
                    <a:lnTo>
                      <a:pt x="216598" y="735723"/>
                    </a:lnTo>
                    <a:lnTo>
                      <a:pt x="259918" y="735723"/>
                    </a:lnTo>
                    <a:lnTo>
                      <a:pt x="259918" y="822286"/>
                    </a:lnTo>
                    <a:lnTo>
                      <a:pt x="216598" y="822286"/>
                    </a:lnTo>
                    <a:lnTo>
                      <a:pt x="216598" y="779005"/>
                    </a:lnTo>
                    <a:lnTo>
                      <a:pt x="173278" y="779005"/>
                    </a:lnTo>
                    <a:lnTo>
                      <a:pt x="129959" y="779005"/>
                    </a:lnTo>
                    <a:lnTo>
                      <a:pt x="129959" y="822286"/>
                    </a:lnTo>
                    <a:lnTo>
                      <a:pt x="173278" y="822286"/>
                    </a:lnTo>
                    <a:lnTo>
                      <a:pt x="173278" y="952119"/>
                    </a:lnTo>
                    <a:lnTo>
                      <a:pt x="129959" y="952119"/>
                    </a:lnTo>
                    <a:lnTo>
                      <a:pt x="129959" y="908837"/>
                    </a:lnTo>
                    <a:lnTo>
                      <a:pt x="86639" y="908837"/>
                    </a:lnTo>
                    <a:lnTo>
                      <a:pt x="86639" y="865568"/>
                    </a:lnTo>
                    <a:lnTo>
                      <a:pt x="129959" y="865568"/>
                    </a:lnTo>
                    <a:lnTo>
                      <a:pt x="129959" y="822286"/>
                    </a:lnTo>
                    <a:lnTo>
                      <a:pt x="86639" y="822286"/>
                    </a:lnTo>
                    <a:lnTo>
                      <a:pt x="86639" y="865555"/>
                    </a:lnTo>
                    <a:lnTo>
                      <a:pt x="43319" y="865555"/>
                    </a:lnTo>
                    <a:lnTo>
                      <a:pt x="43319" y="952119"/>
                    </a:lnTo>
                    <a:lnTo>
                      <a:pt x="0" y="952119"/>
                    </a:lnTo>
                    <a:lnTo>
                      <a:pt x="0" y="995400"/>
                    </a:lnTo>
                    <a:lnTo>
                      <a:pt x="43319" y="995400"/>
                    </a:lnTo>
                    <a:lnTo>
                      <a:pt x="86639" y="995387"/>
                    </a:lnTo>
                    <a:lnTo>
                      <a:pt x="86639" y="1038669"/>
                    </a:lnTo>
                    <a:lnTo>
                      <a:pt x="129959" y="1038669"/>
                    </a:lnTo>
                    <a:lnTo>
                      <a:pt x="129959" y="1081951"/>
                    </a:lnTo>
                    <a:lnTo>
                      <a:pt x="173278" y="1081951"/>
                    </a:lnTo>
                    <a:lnTo>
                      <a:pt x="216598" y="1081951"/>
                    </a:lnTo>
                    <a:lnTo>
                      <a:pt x="216598" y="1038669"/>
                    </a:lnTo>
                    <a:lnTo>
                      <a:pt x="173278" y="1038669"/>
                    </a:lnTo>
                    <a:lnTo>
                      <a:pt x="173278" y="995400"/>
                    </a:lnTo>
                    <a:lnTo>
                      <a:pt x="216598" y="995400"/>
                    </a:lnTo>
                    <a:lnTo>
                      <a:pt x="216598" y="1038669"/>
                    </a:lnTo>
                    <a:lnTo>
                      <a:pt x="259918" y="1038669"/>
                    </a:lnTo>
                    <a:lnTo>
                      <a:pt x="259918" y="908837"/>
                    </a:lnTo>
                    <a:lnTo>
                      <a:pt x="216598" y="908837"/>
                    </a:lnTo>
                    <a:lnTo>
                      <a:pt x="216598" y="865568"/>
                    </a:lnTo>
                    <a:lnTo>
                      <a:pt x="259918" y="865568"/>
                    </a:lnTo>
                    <a:lnTo>
                      <a:pt x="259918" y="908837"/>
                    </a:lnTo>
                    <a:lnTo>
                      <a:pt x="303237" y="908837"/>
                    </a:lnTo>
                    <a:lnTo>
                      <a:pt x="303237" y="692442"/>
                    </a:lnTo>
                    <a:close/>
                  </a:path>
                  <a:path w="520064" h="1082039">
                    <a:moveTo>
                      <a:pt x="303237" y="562610"/>
                    </a:moveTo>
                    <a:lnTo>
                      <a:pt x="259918" y="562610"/>
                    </a:lnTo>
                    <a:lnTo>
                      <a:pt x="216598" y="562610"/>
                    </a:lnTo>
                    <a:lnTo>
                      <a:pt x="216598" y="519341"/>
                    </a:lnTo>
                    <a:lnTo>
                      <a:pt x="173278" y="519341"/>
                    </a:lnTo>
                    <a:lnTo>
                      <a:pt x="173278" y="476059"/>
                    </a:lnTo>
                    <a:lnTo>
                      <a:pt x="216598" y="476059"/>
                    </a:lnTo>
                    <a:lnTo>
                      <a:pt x="216598" y="346227"/>
                    </a:lnTo>
                    <a:lnTo>
                      <a:pt x="173278" y="346227"/>
                    </a:lnTo>
                    <a:lnTo>
                      <a:pt x="173278" y="432777"/>
                    </a:lnTo>
                    <a:lnTo>
                      <a:pt x="129959" y="432777"/>
                    </a:lnTo>
                    <a:lnTo>
                      <a:pt x="129959" y="259689"/>
                    </a:lnTo>
                    <a:lnTo>
                      <a:pt x="173278" y="259689"/>
                    </a:lnTo>
                    <a:lnTo>
                      <a:pt x="173278" y="302945"/>
                    </a:lnTo>
                    <a:lnTo>
                      <a:pt x="216598" y="302945"/>
                    </a:lnTo>
                    <a:lnTo>
                      <a:pt x="216598" y="259664"/>
                    </a:lnTo>
                    <a:lnTo>
                      <a:pt x="173278" y="259664"/>
                    </a:lnTo>
                    <a:lnTo>
                      <a:pt x="173278" y="216408"/>
                    </a:lnTo>
                    <a:lnTo>
                      <a:pt x="129959" y="216408"/>
                    </a:lnTo>
                    <a:lnTo>
                      <a:pt x="129959" y="259664"/>
                    </a:lnTo>
                    <a:lnTo>
                      <a:pt x="86639" y="259664"/>
                    </a:lnTo>
                    <a:lnTo>
                      <a:pt x="86639" y="346227"/>
                    </a:lnTo>
                    <a:lnTo>
                      <a:pt x="43319" y="346227"/>
                    </a:lnTo>
                    <a:lnTo>
                      <a:pt x="43319" y="389509"/>
                    </a:lnTo>
                    <a:lnTo>
                      <a:pt x="86639" y="389509"/>
                    </a:lnTo>
                    <a:lnTo>
                      <a:pt x="86639" y="432777"/>
                    </a:lnTo>
                    <a:lnTo>
                      <a:pt x="43319" y="432777"/>
                    </a:lnTo>
                    <a:lnTo>
                      <a:pt x="43319" y="476059"/>
                    </a:lnTo>
                    <a:lnTo>
                      <a:pt x="86639" y="476059"/>
                    </a:lnTo>
                    <a:lnTo>
                      <a:pt x="129959" y="476059"/>
                    </a:lnTo>
                    <a:lnTo>
                      <a:pt x="129959" y="519341"/>
                    </a:lnTo>
                    <a:lnTo>
                      <a:pt x="86639" y="519341"/>
                    </a:lnTo>
                    <a:lnTo>
                      <a:pt x="86639" y="562610"/>
                    </a:lnTo>
                    <a:lnTo>
                      <a:pt x="43319" y="562610"/>
                    </a:lnTo>
                    <a:lnTo>
                      <a:pt x="43319" y="692442"/>
                    </a:lnTo>
                    <a:lnTo>
                      <a:pt x="86639" y="692442"/>
                    </a:lnTo>
                    <a:lnTo>
                      <a:pt x="86639" y="605891"/>
                    </a:lnTo>
                    <a:lnTo>
                      <a:pt x="129959" y="605891"/>
                    </a:lnTo>
                    <a:lnTo>
                      <a:pt x="129959" y="562610"/>
                    </a:lnTo>
                    <a:lnTo>
                      <a:pt x="173278" y="562610"/>
                    </a:lnTo>
                    <a:lnTo>
                      <a:pt x="173278" y="605891"/>
                    </a:lnTo>
                    <a:lnTo>
                      <a:pt x="216598" y="605891"/>
                    </a:lnTo>
                    <a:lnTo>
                      <a:pt x="259918" y="605891"/>
                    </a:lnTo>
                    <a:lnTo>
                      <a:pt x="303237" y="605891"/>
                    </a:lnTo>
                    <a:lnTo>
                      <a:pt x="303237" y="562610"/>
                    </a:lnTo>
                    <a:close/>
                  </a:path>
                  <a:path w="520064" h="1082039">
                    <a:moveTo>
                      <a:pt x="303237" y="389509"/>
                    </a:moveTo>
                    <a:lnTo>
                      <a:pt x="259918" y="389509"/>
                    </a:lnTo>
                    <a:lnTo>
                      <a:pt x="259918" y="432790"/>
                    </a:lnTo>
                    <a:lnTo>
                      <a:pt x="303237" y="432790"/>
                    </a:lnTo>
                    <a:lnTo>
                      <a:pt x="303237" y="389509"/>
                    </a:lnTo>
                    <a:close/>
                  </a:path>
                  <a:path w="520064" h="1082039">
                    <a:moveTo>
                      <a:pt x="303237" y="259664"/>
                    </a:moveTo>
                    <a:lnTo>
                      <a:pt x="259918" y="259664"/>
                    </a:lnTo>
                    <a:lnTo>
                      <a:pt x="259918" y="302945"/>
                    </a:lnTo>
                    <a:lnTo>
                      <a:pt x="303237" y="302945"/>
                    </a:lnTo>
                    <a:lnTo>
                      <a:pt x="303237" y="259664"/>
                    </a:lnTo>
                    <a:close/>
                  </a:path>
                  <a:path w="520064" h="1082039">
                    <a:moveTo>
                      <a:pt x="303237" y="173113"/>
                    </a:moveTo>
                    <a:lnTo>
                      <a:pt x="259918" y="173113"/>
                    </a:lnTo>
                    <a:lnTo>
                      <a:pt x="259918" y="129832"/>
                    </a:lnTo>
                    <a:lnTo>
                      <a:pt x="216598" y="129832"/>
                    </a:lnTo>
                    <a:lnTo>
                      <a:pt x="216598" y="86563"/>
                    </a:lnTo>
                    <a:lnTo>
                      <a:pt x="173278" y="86563"/>
                    </a:lnTo>
                    <a:lnTo>
                      <a:pt x="129959" y="86563"/>
                    </a:lnTo>
                    <a:lnTo>
                      <a:pt x="129959" y="129832"/>
                    </a:lnTo>
                    <a:lnTo>
                      <a:pt x="86639" y="129832"/>
                    </a:lnTo>
                    <a:lnTo>
                      <a:pt x="86639" y="173113"/>
                    </a:lnTo>
                    <a:lnTo>
                      <a:pt x="43319" y="173113"/>
                    </a:lnTo>
                    <a:lnTo>
                      <a:pt x="43319" y="259664"/>
                    </a:lnTo>
                    <a:lnTo>
                      <a:pt x="86639" y="259664"/>
                    </a:lnTo>
                    <a:lnTo>
                      <a:pt x="86639" y="216395"/>
                    </a:lnTo>
                    <a:lnTo>
                      <a:pt x="129959" y="216395"/>
                    </a:lnTo>
                    <a:lnTo>
                      <a:pt x="129959" y="173113"/>
                    </a:lnTo>
                    <a:lnTo>
                      <a:pt x="173278" y="173113"/>
                    </a:lnTo>
                    <a:lnTo>
                      <a:pt x="173278" y="216408"/>
                    </a:lnTo>
                    <a:lnTo>
                      <a:pt x="216598" y="216408"/>
                    </a:lnTo>
                    <a:lnTo>
                      <a:pt x="259918" y="216395"/>
                    </a:lnTo>
                    <a:lnTo>
                      <a:pt x="303237" y="216395"/>
                    </a:lnTo>
                    <a:lnTo>
                      <a:pt x="303237" y="173113"/>
                    </a:lnTo>
                    <a:close/>
                  </a:path>
                  <a:path w="520064" h="1082039">
                    <a:moveTo>
                      <a:pt x="303237" y="0"/>
                    </a:moveTo>
                    <a:lnTo>
                      <a:pt x="259918" y="0"/>
                    </a:lnTo>
                    <a:lnTo>
                      <a:pt x="259918" y="129832"/>
                    </a:lnTo>
                    <a:lnTo>
                      <a:pt x="303237" y="129832"/>
                    </a:lnTo>
                    <a:lnTo>
                      <a:pt x="303237" y="0"/>
                    </a:lnTo>
                    <a:close/>
                  </a:path>
                  <a:path w="520064" h="1082039">
                    <a:moveTo>
                      <a:pt x="346570" y="1038669"/>
                    </a:moveTo>
                    <a:lnTo>
                      <a:pt x="303250" y="1038669"/>
                    </a:lnTo>
                    <a:lnTo>
                      <a:pt x="303250" y="1081951"/>
                    </a:lnTo>
                    <a:lnTo>
                      <a:pt x="346570" y="1081951"/>
                    </a:lnTo>
                    <a:lnTo>
                      <a:pt x="346570" y="1038669"/>
                    </a:lnTo>
                    <a:close/>
                  </a:path>
                  <a:path w="520064" h="1082039">
                    <a:moveTo>
                      <a:pt x="346570" y="346227"/>
                    </a:moveTo>
                    <a:lnTo>
                      <a:pt x="303250" y="346227"/>
                    </a:lnTo>
                    <a:lnTo>
                      <a:pt x="303250" y="432777"/>
                    </a:lnTo>
                    <a:lnTo>
                      <a:pt x="346570" y="432777"/>
                    </a:lnTo>
                    <a:lnTo>
                      <a:pt x="346570" y="346227"/>
                    </a:lnTo>
                    <a:close/>
                  </a:path>
                  <a:path w="520064" h="1082039">
                    <a:moveTo>
                      <a:pt x="389890" y="779005"/>
                    </a:moveTo>
                    <a:lnTo>
                      <a:pt x="346570" y="779005"/>
                    </a:lnTo>
                    <a:lnTo>
                      <a:pt x="346570" y="822286"/>
                    </a:lnTo>
                    <a:lnTo>
                      <a:pt x="389890" y="822286"/>
                    </a:lnTo>
                    <a:lnTo>
                      <a:pt x="389890" y="779005"/>
                    </a:lnTo>
                    <a:close/>
                  </a:path>
                  <a:path w="520064" h="1082039">
                    <a:moveTo>
                      <a:pt x="433209" y="389509"/>
                    </a:moveTo>
                    <a:lnTo>
                      <a:pt x="389890" y="389509"/>
                    </a:lnTo>
                    <a:lnTo>
                      <a:pt x="389890" y="432790"/>
                    </a:lnTo>
                    <a:lnTo>
                      <a:pt x="433209" y="432790"/>
                    </a:lnTo>
                    <a:lnTo>
                      <a:pt x="433209" y="389509"/>
                    </a:lnTo>
                    <a:close/>
                  </a:path>
                  <a:path w="520064" h="1082039">
                    <a:moveTo>
                      <a:pt x="476529" y="476059"/>
                    </a:moveTo>
                    <a:lnTo>
                      <a:pt x="433209" y="476059"/>
                    </a:lnTo>
                    <a:lnTo>
                      <a:pt x="433209" y="562610"/>
                    </a:lnTo>
                    <a:lnTo>
                      <a:pt x="389890" y="562610"/>
                    </a:lnTo>
                    <a:lnTo>
                      <a:pt x="389890" y="476059"/>
                    </a:lnTo>
                    <a:lnTo>
                      <a:pt x="346570" y="476059"/>
                    </a:lnTo>
                    <a:lnTo>
                      <a:pt x="346570" y="519341"/>
                    </a:lnTo>
                    <a:lnTo>
                      <a:pt x="303250" y="519341"/>
                    </a:lnTo>
                    <a:lnTo>
                      <a:pt x="303250" y="735736"/>
                    </a:lnTo>
                    <a:lnTo>
                      <a:pt x="346570" y="735736"/>
                    </a:lnTo>
                    <a:lnTo>
                      <a:pt x="389890" y="735723"/>
                    </a:lnTo>
                    <a:lnTo>
                      <a:pt x="433209" y="735723"/>
                    </a:lnTo>
                    <a:lnTo>
                      <a:pt x="433209" y="865555"/>
                    </a:lnTo>
                    <a:lnTo>
                      <a:pt x="433209" y="908837"/>
                    </a:lnTo>
                    <a:lnTo>
                      <a:pt x="433209" y="952119"/>
                    </a:lnTo>
                    <a:lnTo>
                      <a:pt x="389890" y="952119"/>
                    </a:lnTo>
                    <a:lnTo>
                      <a:pt x="389890" y="908837"/>
                    </a:lnTo>
                    <a:lnTo>
                      <a:pt x="433209" y="908837"/>
                    </a:lnTo>
                    <a:lnTo>
                      <a:pt x="433209" y="865555"/>
                    </a:lnTo>
                    <a:lnTo>
                      <a:pt x="389890" y="865555"/>
                    </a:lnTo>
                    <a:lnTo>
                      <a:pt x="346570" y="865555"/>
                    </a:lnTo>
                    <a:lnTo>
                      <a:pt x="303250" y="865555"/>
                    </a:lnTo>
                    <a:lnTo>
                      <a:pt x="303250" y="952106"/>
                    </a:lnTo>
                    <a:lnTo>
                      <a:pt x="346570" y="952106"/>
                    </a:lnTo>
                    <a:lnTo>
                      <a:pt x="346570" y="995387"/>
                    </a:lnTo>
                    <a:lnTo>
                      <a:pt x="389890" y="995387"/>
                    </a:lnTo>
                    <a:lnTo>
                      <a:pt x="433209" y="995400"/>
                    </a:lnTo>
                    <a:lnTo>
                      <a:pt x="433209" y="1038669"/>
                    </a:lnTo>
                    <a:lnTo>
                      <a:pt x="389890" y="1038669"/>
                    </a:lnTo>
                    <a:lnTo>
                      <a:pt x="389890" y="1081951"/>
                    </a:lnTo>
                    <a:lnTo>
                      <a:pt x="433209" y="1081951"/>
                    </a:lnTo>
                    <a:lnTo>
                      <a:pt x="476529" y="1081951"/>
                    </a:lnTo>
                    <a:lnTo>
                      <a:pt x="476529" y="649173"/>
                    </a:lnTo>
                    <a:lnTo>
                      <a:pt x="433209" y="649173"/>
                    </a:lnTo>
                    <a:lnTo>
                      <a:pt x="433209" y="692442"/>
                    </a:lnTo>
                    <a:lnTo>
                      <a:pt x="389890" y="692442"/>
                    </a:lnTo>
                    <a:lnTo>
                      <a:pt x="389890" y="649173"/>
                    </a:lnTo>
                    <a:lnTo>
                      <a:pt x="346570" y="649173"/>
                    </a:lnTo>
                    <a:lnTo>
                      <a:pt x="346570" y="605891"/>
                    </a:lnTo>
                    <a:lnTo>
                      <a:pt x="389890" y="605891"/>
                    </a:lnTo>
                    <a:lnTo>
                      <a:pt x="433209" y="605891"/>
                    </a:lnTo>
                    <a:lnTo>
                      <a:pt x="476529" y="605891"/>
                    </a:lnTo>
                    <a:lnTo>
                      <a:pt x="476529" y="476059"/>
                    </a:lnTo>
                    <a:close/>
                  </a:path>
                  <a:path w="520064" h="1082039">
                    <a:moveTo>
                      <a:pt x="519849" y="346227"/>
                    </a:moveTo>
                    <a:lnTo>
                      <a:pt x="476529" y="346227"/>
                    </a:lnTo>
                    <a:lnTo>
                      <a:pt x="433209" y="346227"/>
                    </a:lnTo>
                    <a:lnTo>
                      <a:pt x="433209" y="389509"/>
                    </a:lnTo>
                    <a:lnTo>
                      <a:pt x="476529" y="389509"/>
                    </a:lnTo>
                    <a:lnTo>
                      <a:pt x="519849" y="389509"/>
                    </a:lnTo>
                    <a:lnTo>
                      <a:pt x="519849" y="346227"/>
                    </a:lnTo>
                    <a:close/>
                  </a:path>
                  <a:path w="520064" h="1082039">
                    <a:moveTo>
                      <a:pt x="519849" y="86563"/>
                    </a:moveTo>
                    <a:lnTo>
                      <a:pt x="476529" y="86563"/>
                    </a:lnTo>
                    <a:lnTo>
                      <a:pt x="433209" y="86563"/>
                    </a:lnTo>
                    <a:lnTo>
                      <a:pt x="433209" y="216408"/>
                    </a:lnTo>
                    <a:lnTo>
                      <a:pt x="476529" y="216408"/>
                    </a:lnTo>
                    <a:lnTo>
                      <a:pt x="519849" y="216408"/>
                    </a:lnTo>
                    <a:lnTo>
                      <a:pt x="519849" y="86563"/>
                    </a:lnTo>
                    <a:close/>
                  </a:path>
                  <a:path w="520064" h="1082039">
                    <a:moveTo>
                      <a:pt x="519849" y="0"/>
                    </a:moveTo>
                    <a:lnTo>
                      <a:pt x="476529" y="0"/>
                    </a:lnTo>
                    <a:lnTo>
                      <a:pt x="433209" y="0"/>
                    </a:lnTo>
                    <a:lnTo>
                      <a:pt x="389890" y="0"/>
                    </a:lnTo>
                    <a:lnTo>
                      <a:pt x="346570" y="0"/>
                    </a:lnTo>
                    <a:lnTo>
                      <a:pt x="346570" y="302945"/>
                    </a:lnTo>
                    <a:lnTo>
                      <a:pt x="389890" y="302945"/>
                    </a:lnTo>
                    <a:lnTo>
                      <a:pt x="433209" y="302945"/>
                    </a:lnTo>
                    <a:lnTo>
                      <a:pt x="476529" y="302945"/>
                    </a:lnTo>
                    <a:lnTo>
                      <a:pt x="519849" y="302945"/>
                    </a:lnTo>
                    <a:lnTo>
                      <a:pt x="519849" y="259664"/>
                    </a:lnTo>
                    <a:lnTo>
                      <a:pt x="476529" y="259664"/>
                    </a:lnTo>
                    <a:lnTo>
                      <a:pt x="433209" y="259664"/>
                    </a:lnTo>
                    <a:lnTo>
                      <a:pt x="389890" y="259664"/>
                    </a:lnTo>
                    <a:lnTo>
                      <a:pt x="389890" y="43281"/>
                    </a:lnTo>
                    <a:lnTo>
                      <a:pt x="433209" y="43281"/>
                    </a:lnTo>
                    <a:lnTo>
                      <a:pt x="476529" y="43281"/>
                    </a:lnTo>
                    <a:lnTo>
                      <a:pt x="519849" y="43281"/>
                    </a:lnTo>
                    <a:lnTo>
                      <a:pt x="519849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object 109">
              <a:extLst>
                <a:ext uri="{FF2B5EF4-FFF2-40B4-BE49-F238E27FC236}">
                  <a16:creationId xmlns:a16="http://schemas.microsoft.com/office/drawing/2014/main" id="{53FF79D3-EC9F-0CA3-DBAF-46B074D3185A}"/>
                </a:ext>
              </a:extLst>
            </p:cNvPr>
            <p:cNvSpPr/>
            <p:nvPr/>
          </p:nvSpPr>
          <p:spPr>
            <a:xfrm>
              <a:off x="2273579" y="5486806"/>
              <a:ext cx="43815" cy="43815"/>
            </a:xfrm>
            <a:custGeom>
              <a:avLst/>
              <a:gdLst/>
              <a:ahLst/>
              <a:cxnLst/>
              <a:rect l="l" t="t" r="r" b="b"/>
              <a:pathLst>
                <a:path w="43814" h="43814">
                  <a:moveTo>
                    <a:pt x="43319" y="0"/>
                  </a:moveTo>
                  <a:lnTo>
                    <a:pt x="0" y="0"/>
                  </a:lnTo>
                  <a:lnTo>
                    <a:pt x="0" y="43281"/>
                  </a:lnTo>
                  <a:lnTo>
                    <a:pt x="43319" y="43281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object 110">
              <a:extLst>
                <a:ext uri="{FF2B5EF4-FFF2-40B4-BE49-F238E27FC236}">
                  <a16:creationId xmlns:a16="http://schemas.microsoft.com/office/drawing/2014/main" id="{CF9EFFCE-65DC-EEC7-99F1-1AA32A279F16}"/>
                </a:ext>
              </a:extLst>
            </p:cNvPr>
            <p:cNvSpPr/>
            <p:nvPr/>
          </p:nvSpPr>
          <p:spPr>
            <a:xfrm>
              <a:off x="2273579" y="5659920"/>
              <a:ext cx="43815" cy="173355"/>
            </a:xfrm>
            <a:custGeom>
              <a:avLst/>
              <a:gdLst/>
              <a:ahLst/>
              <a:cxnLst/>
              <a:rect l="l" t="t" r="r" b="b"/>
              <a:pathLst>
                <a:path w="43814" h="173354">
                  <a:moveTo>
                    <a:pt x="43319" y="129832"/>
                  </a:moveTo>
                  <a:lnTo>
                    <a:pt x="0" y="129832"/>
                  </a:lnTo>
                  <a:lnTo>
                    <a:pt x="0" y="173113"/>
                  </a:lnTo>
                  <a:lnTo>
                    <a:pt x="43319" y="173113"/>
                  </a:lnTo>
                  <a:lnTo>
                    <a:pt x="43319" y="129832"/>
                  </a:lnTo>
                  <a:close/>
                </a:path>
                <a:path w="43814" h="173354">
                  <a:moveTo>
                    <a:pt x="43319" y="0"/>
                  </a:moveTo>
                  <a:lnTo>
                    <a:pt x="0" y="0"/>
                  </a:lnTo>
                  <a:lnTo>
                    <a:pt x="0" y="86550"/>
                  </a:lnTo>
                  <a:lnTo>
                    <a:pt x="43319" y="86550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object 111">
              <a:extLst>
                <a:ext uri="{FF2B5EF4-FFF2-40B4-BE49-F238E27FC236}">
                  <a16:creationId xmlns:a16="http://schemas.microsoft.com/office/drawing/2014/main" id="{B7C618C8-461A-4DD2-3A03-9C23307C414F}"/>
                </a:ext>
              </a:extLst>
            </p:cNvPr>
            <p:cNvSpPr/>
            <p:nvPr/>
          </p:nvSpPr>
          <p:spPr>
            <a:xfrm>
              <a:off x="2273579" y="5962865"/>
              <a:ext cx="43815" cy="130175"/>
            </a:xfrm>
            <a:custGeom>
              <a:avLst/>
              <a:gdLst/>
              <a:ahLst/>
              <a:cxnLst/>
              <a:rect l="l" t="t" r="r" b="b"/>
              <a:pathLst>
                <a:path w="43814" h="130175">
                  <a:moveTo>
                    <a:pt x="43319" y="86550"/>
                  </a:moveTo>
                  <a:lnTo>
                    <a:pt x="0" y="86550"/>
                  </a:lnTo>
                  <a:lnTo>
                    <a:pt x="0" y="129832"/>
                  </a:lnTo>
                  <a:lnTo>
                    <a:pt x="43319" y="129832"/>
                  </a:lnTo>
                  <a:lnTo>
                    <a:pt x="43319" y="86550"/>
                  </a:lnTo>
                  <a:close/>
                </a:path>
                <a:path w="43814" h="130175">
                  <a:moveTo>
                    <a:pt x="43319" y="0"/>
                  </a:moveTo>
                  <a:lnTo>
                    <a:pt x="0" y="0"/>
                  </a:lnTo>
                  <a:lnTo>
                    <a:pt x="0" y="43281"/>
                  </a:lnTo>
                  <a:lnTo>
                    <a:pt x="43319" y="43281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object 112">
              <a:extLst>
                <a:ext uri="{FF2B5EF4-FFF2-40B4-BE49-F238E27FC236}">
                  <a16:creationId xmlns:a16="http://schemas.microsoft.com/office/drawing/2014/main" id="{5BCE0B23-331E-ABA0-C728-C5636BA5B9DF}"/>
                </a:ext>
              </a:extLst>
            </p:cNvPr>
            <p:cNvSpPr/>
            <p:nvPr/>
          </p:nvSpPr>
          <p:spPr>
            <a:xfrm>
              <a:off x="2316899" y="5010746"/>
              <a:ext cx="43815" cy="389890"/>
            </a:xfrm>
            <a:custGeom>
              <a:avLst/>
              <a:gdLst/>
              <a:ahLst/>
              <a:cxnLst/>
              <a:rect l="l" t="t" r="r" b="b"/>
              <a:pathLst>
                <a:path w="43814" h="389889">
                  <a:moveTo>
                    <a:pt x="43319" y="346227"/>
                  </a:moveTo>
                  <a:lnTo>
                    <a:pt x="0" y="346227"/>
                  </a:lnTo>
                  <a:lnTo>
                    <a:pt x="0" y="389509"/>
                  </a:lnTo>
                  <a:lnTo>
                    <a:pt x="43319" y="389509"/>
                  </a:lnTo>
                  <a:lnTo>
                    <a:pt x="43319" y="346227"/>
                  </a:lnTo>
                  <a:close/>
                </a:path>
                <a:path w="43814" h="389889">
                  <a:moveTo>
                    <a:pt x="43319" y="259664"/>
                  </a:moveTo>
                  <a:lnTo>
                    <a:pt x="0" y="259664"/>
                  </a:lnTo>
                  <a:lnTo>
                    <a:pt x="0" y="302945"/>
                  </a:lnTo>
                  <a:lnTo>
                    <a:pt x="43319" y="302945"/>
                  </a:lnTo>
                  <a:lnTo>
                    <a:pt x="43319" y="259664"/>
                  </a:lnTo>
                  <a:close/>
                </a:path>
                <a:path w="43814" h="389889">
                  <a:moveTo>
                    <a:pt x="43319" y="86563"/>
                  </a:moveTo>
                  <a:lnTo>
                    <a:pt x="0" y="86563"/>
                  </a:lnTo>
                  <a:lnTo>
                    <a:pt x="0" y="216408"/>
                  </a:lnTo>
                  <a:lnTo>
                    <a:pt x="43319" y="216408"/>
                  </a:lnTo>
                  <a:lnTo>
                    <a:pt x="43319" y="86563"/>
                  </a:lnTo>
                  <a:close/>
                </a:path>
                <a:path w="43814" h="389889">
                  <a:moveTo>
                    <a:pt x="43319" y="0"/>
                  </a:moveTo>
                  <a:lnTo>
                    <a:pt x="0" y="0"/>
                  </a:lnTo>
                  <a:lnTo>
                    <a:pt x="0" y="43281"/>
                  </a:lnTo>
                  <a:lnTo>
                    <a:pt x="43319" y="43281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object 113">
              <a:extLst>
                <a:ext uri="{FF2B5EF4-FFF2-40B4-BE49-F238E27FC236}">
                  <a16:creationId xmlns:a16="http://schemas.microsoft.com/office/drawing/2014/main" id="{E2802833-1A90-472A-750F-68580BB90CB4}"/>
                </a:ext>
              </a:extLst>
            </p:cNvPr>
            <p:cNvSpPr/>
            <p:nvPr/>
          </p:nvSpPr>
          <p:spPr>
            <a:xfrm>
              <a:off x="2316899" y="5486806"/>
              <a:ext cx="43815" cy="346710"/>
            </a:xfrm>
            <a:custGeom>
              <a:avLst/>
              <a:gdLst/>
              <a:ahLst/>
              <a:cxnLst/>
              <a:rect l="l" t="t" r="r" b="b"/>
              <a:pathLst>
                <a:path w="43814" h="346710">
                  <a:moveTo>
                    <a:pt x="43319" y="302945"/>
                  </a:moveTo>
                  <a:lnTo>
                    <a:pt x="0" y="302945"/>
                  </a:lnTo>
                  <a:lnTo>
                    <a:pt x="0" y="346227"/>
                  </a:lnTo>
                  <a:lnTo>
                    <a:pt x="43319" y="346227"/>
                  </a:lnTo>
                  <a:lnTo>
                    <a:pt x="43319" y="302945"/>
                  </a:lnTo>
                  <a:close/>
                </a:path>
                <a:path w="43814" h="346710">
                  <a:moveTo>
                    <a:pt x="43319" y="216382"/>
                  </a:moveTo>
                  <a:lnTo>
                    <a:pt x="0" y="216382"/>
                  </a:lnTo>
                  <a:lnTo>
                    <a:pt x="0" y="259664"/>
                  </a:lnTo>
                  <a:lnTo>
                    <a:pt x="43319" y="259664"/>
                  </a:lnTo>
                  <a:lnTo>
                    <a:pt x="43319" y="216382"/>
                  </a:lnTo>
                  <a:close/>
                </a:path>
                <a:path w="43814" h="346710">
                  <a:moveTo>
                    <a:pt x="43319" y="129832"/>
                  </a:moveTo>
                  <a:lnTo>
                    <a:pt x="0" y="129832"/>
                  </a:lnTo>
                  <a:lnTo>
                    <a:pt x="0" y="173113"/>
                  </a:lnTo>
                  <a:lnTo>
                    <a:pt x="43319" y="173113"/>
                  </a:lnTo>
                  <a:lnTo>
                    <a:pt x="43319" y="129832"/>
                  </a:lnTo>
                  <a:close/>
                </a:path>
                <a:path w="43814" h="346710">
                  <a:moveTo>
                    <a:pt x="43319" y="0"/>
                  </a:moveTo>
                  <a:lnTo>
                    <a:pt x="0" y="0"/>
                  </a:lnTo>
                  <a:lnTo>
                    <a:pt x="0" y="86550"/>
                  </a:lnTo>
                  <a:lnTo>
                    <a:pt x="43319" y="86550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object 114">
              <a:extLst>
                <a:ext uri="{FF2B5EF4-FFF2-40B4-BE49-F238E27FC236}">
                  <a16:creationId xmlns:a16="http://schemas.microsoft.com/office/drawing/2014/main" id="{7E381548-FC31-853F-1578-1F9378F39A6B}"/>
                </a:ext>
              </a:extLst>
            </p:cNvPr>
            <p:cNvSpPr/>
            <p:nvPr/>
          </p:nvSpPr>
          <p:spPr>
            <a:xfrm>
              <a:off x="2316899" y="5919584"/>
              <a:ext cx="43815" cy="173355"/>
            </a:xfrm>
            <a:custGeom>
              <a:avLst/>
              <a:gdLst/>
              <a:ahLst/>
              <a:cxnLst/>
              <a:rect l="l" t="t" r="r" b="b"/>
              <a:pathLst>
                <a:path w="43814" h="173354">
                  <a:moveTo>
                    <a:pt x="43319" y="0"/>
                  </a:moveTo>
                  <a:lnTo>
                    <a:pt x="0" y="0"/>
                  </a:lnTo>
                  <a:lnTo>
                    <a:pt x="0" y="173113"/>
                  </a:lnTo>
                  <a:lnTo>
                    <a:pt x="43319" y="173113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object 115">
              <a:extLst>
                <a:ext uri="{FF2B5EF4-FFF2-40B4-BE49-F238E27FC236}">
                  <a16:creationId xmlns:a16="http://schemas.microsoft.com/office/drawing/2014/main" id="{A1E7310D-4A4E-8C0F-1FB9-722402658277}"/>
                </a:ext>
              </a:extLst>
            </p:cNvPr>
            <p:cNvSpPr/>
            <p:nvPr/>
          </p:nvSpPr>
          <p:spPr>
            <a:xfrm>
              <a:off x="2360218" y="5010746"/>
              <a:ext cx="43815" cy="43815"/>
            </a:xfrm>
            <a:custGeom>
              <a:avLst/>
              <a:gdLst/>
              <a:ahLst/>
              <a:cxnLst/>
              <a:rect l="l" t="t" r="r" b="b"/>
              <a:pathLst>
                <a:path w="43814" h="43814">
                  <a:moveTo>
                    <a:pt x="43319" y="0"/>
                  </a:moveTo>
                  <a:lnTo>
                    <a:pt x="0" y="0"/>
                  </a:lnTo>
                  <a:lnTo>
                    <a:pt x="0" y="43281"/>
                  </a:lnTo>
                  <a:lnTo>
                    <a:pt x="43319" y="43281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object 116">
              <a:extLst>
                <a:ext uri="{FF2B5EF4-FFF2-40B4-BE49-F238E27FC236}">
                  <a16:creationId xmlns:a16="http://schemas.microsoft.com/office/drawing/2014/main" id="{BE252392-38AB-94D5-3976-3FB9F21CDCF8}"/>
                </a:ext>
              </a:extLst>
            </p:cNvPr>
            <p:cNvSpPr/>
            <p:nvPr/>
          </p:nvSpPr>
          <p:spPr>
            <a:xfrm>
              <a:off x="2360218" y="5270411"/>
              <a:ext cx="43815" cy="43815"/>
            </a:xfrm>
            <a:custGeom>
              <a:avLst/>
              <a:gdLst/>
              <a:ahLst/>
              <a:cxnLst/>
              <a:rect l="l" t="t" r="r" b="b"/>
              <a:pathLst>
                <a:path w="43814" h="43814">
                  <a:moveTo>
                    <a:pt x="43319" y="0"/>
                  </a:moveTo>
                  <a:lnTo>
                    <a:pt x="0" y="0"/>
                  </a:lnTo>
                  <a:lnTo>
                    <a:pt x="0" y="43281"/>
                  </a:lnTo>
                  <a:lnTo>
                    <a:pt x="43319" y="43281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object 117">
              <a:extLst>
                <a:ext uri="{FF2B5EF4-FFF2-40B4-BE49-F238E27FC236}">
                  <a16:creationId xmlns:a16="http://schemas.microsoft.com/office/drawing/2014/main" id="{D25C722E-475C-F512-C604-C2B01050859C}"/>
                </a:ext>
              </a:extLst>
            </p:cNvPr>
            <p:cNvSpPr/>
            <p:nvPr/>
          </p:nvSpPr>
          <p:spPr>
            <a:xfrm>
              <a:off x="2360218" y="5400256"/>
              <a:ext cx="43815" cy="43815"/>
            </a:xfrm>
            <a:custGeom>
              <a:avLst/>
              <a:gdLst/>
              <a:ahLst/>
              <a:cxnLst/>
              <a:rect l="l" t="t" r="r" b="b"/>
              <a:pathLst>
                <a:path w="43814" h="43814">
                  <a:moveTo>
                    <a:pt x="43319" y="0"/>
                  </a:moveTo>
                  <a:lnTo>
                    <a:pt x="0" y="0"/>
                  </a:lnTo>
                  <a:lnTo>
                    <a:pt x="0" y="43281"/>
                  </a:lnTo>
                  <a:lnTo>
                    <a:pt x="43319" y="43281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object 118">
              <a:extLst>
                <a:ext uri="{FF2B5EF4-FFF2-40B4-BE49-F238E27FC236}">
                  <a16:creationId xmlns:a16="http://schemas.microsoft.com/office/drawing/2014/main" id="{851C6D72-0005-78A8-3492-992D6CD84B32}"/>
                </a:ext>
              </a:extLst>
            </p:cNvPr>
            <p:cNvSpPr/>
            <p:nvPr/>
          </p:nvSpPr>
          <p:spPr>
            <a:xfrm>
              <a:off x="2360218" y="5530088"/>
              <a:ext cx="43815" cy="303530"/>
            </a:xfrm>
            <a:custGeom>
              <a:avLst/>
              <a:gdLst/>
              <a:ahLst/>
              <a:cxnLst/>
              <a:rect l="l" t="t" r="r" b="b"/>
              <a:pathLst>
                <a:path w="43814" h="303529">
                  <a:moveTo>
                    <a:pt x="43319" y="259664"/>
                  </a:moveTo>
                  <a:lnTo>
                    <a:pt x="0" y="259664"/>
                  </a:lnTo>
                  <a:lnTo>
                    <a:pt x="0" y="302945"/>
                  </a:lnTo>
                  <a:lnTo>
                    <a:pt x="43319" y="302945"/>
                  </a:lnTo>
                  <a:lnTo>
                    <a:pt x="43319" y="259664"/>
                  </a:lnTo>
                  <a:close/>
                </a:path>
                <a:path w="43814" h="303529">
                  <a:moveTo>
                    <a:pt x="43319" y="173101"/>
                  </a:moveTo>
                  <a:lnTo>
                    <a:pt x="0" y="173101"/>
                  </a:lnTo>
                  <a:lnTo>
                    <a:pt x="0" y="216382"/>
                  </a:lnTo>
                  <a:lnTo>
                    <a:pt x="43319" y="216382"/>
                  </a:lnTo>
                  <a:lnTo>
                    <a:pt x="43319" y="173101"/>
                  </a:lnTo>
                  <a:close/>
                </a:path>
                <a:path w="43814" h="303529">
                  <a:moveTo>
                    <a:pt x="43319" y="86550"/>
                  </a:moveTo>
                  <a:lnTo>
                    <a:pt x="0" y="86550"/>
                  </a:lnTo>
                  <a:lnTo>
                    <a:pt x="0" y="129832"/>
                  </a:lnTo>
                  <a:lnTo>
                    <a:pt x="43319" y="129832"/>
                  </a:lnTo>
                  <a:lnTo>
                    <a:pt x="43319" y="86550"/>
                  </a:lnTo>
                  <a:close/>
                </a:path>
                <a:path w="43814" h="303529">
                  <a:moveTo>
                    <a:pt x="43319" y="0"/>
                  </a:moveTo>
                  <a:lnTo>
                    <a:pt x="0" y="0"/>
                  </a:lnTo>
                  <a:lnTo>
                    <a:pt x="0" y="43281"/>
                  </a:lnTo>
                  <a:lnTo>
                    <a:pt x="43319" y="43281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object 119">
              <a:extLst>
                <a:ext uri="{FF2B5EF4-FFF2-40B4-BE49-F238E27FC236}">
                  <a16:creationId xmlns:a16="http://schemas.microsoft.com/office/drawing/2014/main" id="{EEA67CEF-20DF-4F23-804D-FE666A1E01F8}"/>
                </a:ext>
              </a:extLst>
            </p:cNvPr>
            <p:cNvSpPr/>
            <p:nvPr/>
          </p:nvSpPr>
          <p:spPr>
            <a:xfrm>
              <a:off x="2360218" y="5919584"/>
              <a:ext cx="43815" cy="173355"/>
            </a:xfrm>
            <a:custGeom>
              <a:avLst/>
              <a:gdLst/>
              <a:ahLst/>
              <a:cxnLst/>
              <a:rect l="l" t="t" r="r" b="b"/>
              <a:pathLst>
                <a:path w="43814" h="173354">
                  <a:moveTo>
                    <a:pt x="43319" y="129832"/>
                  </a:moveTo>
                  <a:lnTo>
                    <a:pt x="0" y="129832"/>
                  </a:lnTo>
                  <a:lnTo>
                    <a:pt x="0" y="173113"/>
                  </a:lnTo>
                  <a:lnTo>
                    <a:pt x="43319" y="173113"/>
                  </a:lnTo>
                  <a:lnTo>
                    <a:pt x="43319" y="129832"/>
                  </a:lnTo>
                  <a:close/>
                </a:path>
                <a:path w="43814" h="173354">
                  <a:moveTo>
                    <a:pt x="43319" y="0"/>
                  </a:moveTo>
                  <a:lnTo>
                    <a:pt x="0" y="0"/>
                  </a:lnTo>
                  <a:lnTo>
                    <a:pt x="0" y="86550"/>
                  </a:lnTo>
                  <a:lnTo>
                    <a:pt x="43319" y="86550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object 120">
              <a:extLst>
                <a:ext uri="{FF2B5EF4-FFF2-40B4-BE49-F238E27FC236}">
                  <a16:creationId xmlns:a16="http://schemas.microsoft.com/office/drawing/2014/main" id="{EC70D967-4EB0-DF9B-6A22-DC5CAA91A156}"/>
                </a:ext>
              </a:extLst>
            </p:cNvPr>
            <p:cNvSpPr/>
            <p:nvPr/>
          </p:nvSpPr>
          <p:spPr>
            <a:xfrm>
              <a:off x="2403538" y="5010746"/>
              <a:ext cx="43815" cy="389890"/>
            </a:xfrm>
            <a:custGeom>
              <a:avLst/>
              <a:gdLst/>
              <a:ahLst/>
              <a:cxnLst/>
              <a:rect l="l" t="t" r="r" b="b"/>
              <a:pathLst>
                <a:path w="43814" h="389889">
                  <a:moveTo>
                    <a:pt x="43319" y="346227"/>
                  </a:moveTo>
                  <a:lnTo>
                    <a:pt x="0" y="346227"/>
                  </a:lnTo>
                  <a:lnTo>
                    <a:pt x="0" y="389509"/>
                  </a:lnTo>
                  <a:lnTo>
                    <a:pt x="43319" y="389509"/>
                  </a:lnTo>
                  <a:lnTo>
                    <a:pt x="43319" y="346227"/>
                  </a:lnTo>
                  <a:close/>
                </a:path>
                <a:path w="43814" h="389889">
                  <a:moveTo>
                    <a:pt x="43319" y="0"/>
                  </a:moveTo>
                  <a:lnTo>
                    <a:pt x="0" y="0"/>
                  </a:lnTo>
                  <a:lnTo>
                    <a:pt x="0" y="302945"/>
                  </a:lnTo>
                  <a:lnTo>
                    <a:pt x="43319" y="302945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object 121">
              <a:extLst>
                <a:ext uri="{FF2B5EF4-FFF2-40B4-BE49-F238E27FC236}">
                  <a16:creationId xmlns:a16="http://schemas.microsoft.com/office/drawing/2014/main" id="{02252350-461A-0485-220E-007B682AE9F7}"/>
                </a:ext>
              </a:extLst>
            </p:cNvPr>
            <p:cNvSpPr/>
            <p:nvPr/>
          </p:nvSpPr>
          <p:spPr>
            <a:xfrm>
              <a:off x="2403538" y="5530088"/>
              <a:ext cx="43815" cy="433070"/>
            </a:xfrm>
            <a:custGeom>
              <a:avLst/>
              <a:gdLst/>
              <a:ahLst/>
              <a:cxnLst/>
              <a:rect l="l" t="t" r="r" b="b"/>
              <a:pathLst>
                <a:path w="43814" h="433070">
                  <a:moveTo>
                    <a:pt x="43319" y="346214"/>
                  </a:moveTo>
                  <a:lnTo>
                    <a:pt x="0" y="346214"/>
                  </a:lnTo>
                  <a:lnTo>
                    <a:pt x="0" y="432765"/>
                  </a:lnTo>
                  <a:lnTo>
                    <a:pt x="43319" y="432765"/>
                  </a:lnTo>
                  <a:lnTo>
                    <a:pt x="43319" y="346214"/>
                  </a:lnTo>
                  <a:close/>
                </a:path>
                <a:path w="43814" h="433070">
                  <a:moveTo>
                    <a:pt x="43319" y="129832"/>
                  </a:moveTo>
                  <a:lnTo>
                    <a:pt x="0" y="129832"/>
                  </a:lnTo>
                  <a:lnTo>
                    <a:pt x="0" y="302945"/>
                  </a:lnTo>
                  <a:lnTo>
                    <a:pt x="43319" y="302945"/>
                  </a:lnTo>
                  <a:lnTo>
                    <a:pt x="43319" y="129832"/>
                  </a:lnTo>
                  <a:close/>
                </a:path>
                <a:path w="43814" h="433070">
                  <a:moveTo>
                    <a:pt x="43319" y="0"/>
                  </a:moveTo>
                  <a:lnTo>
                    <a:pt x="0" y="0"/>
                  </a:lnTo>
                  <a:lnTo>
                    <a:pt x="0" y="86550"/>
                  </a:lnTo>
                  <a:lnTo>
                    <a:pt x="43319" y="86550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object 122">
              <a:extLst>
                <a:ext uri="{FF2B5EF4-FFF2-40B4-BE49-F238E27FC236}">
                  <a16:creationId xmlns:a16="http://schemas.microsoft.com/office/drawing/2014/main" id="{48628077-DB20-A016-C60D-3B853B7B8AE8}"/>
                </a:ext>
              </a:extLst>
            </p:cNvPr>
            <p:cNvSpPr/>
            <p:nvPr/>
          </p:nvSpPr>
          <p:spPr>
            <a:xfrm>
              <a:off x="2403538" y="6049416"/>
              <a:ext cx="43815" cy="43815"/>
            </a:xfrm>
            <a:custGeom>
              <a:avLst/>
              <a:gdLst/>
              <a:ahLst/>
              <a:cxnLst/>
              <a:rect l="l" t="t" r="r" b="b"/>
              <a:pathLst>
                <a:path w="43814" h="43814">
                  <a:moveTo>
                    <a:pt x="43319" y="0"/>
                  </a:moveTo>
                  <a:lnTo>
                    <a:pt x="0" y="0"/>
                  </a:lnTo>
                  <a:lnTo>
                    <a:pt x="0" y="43281"/>
                  </a:lnTo>
                  <a:lnTo>
                    <a:pt x="43319" y="43281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68C8CB9E-EBAE-7CCC-4A57-CBCEB014E4AA}"/>
              </a:ext>
            </a:extLst>
          </p:cNvPr>
          <p:cNvSpPr txBox="1"/>
          <p:nvPr/>
        </p:nvSpPr>
        <p:spPr>
          <a:xfrm>
            <a:off x="8355140" y="4411552"/>
            <a:ext cx="35274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Агентство по привлечению инвестиций Самарской области</a:t>
            </a:r>
          </a:p>
          <a:p>
            <a:endParaRPr lang="ru-RU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8 (800) 505 90 36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8 (846) 375 03 05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info@investinsamara.ru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370307F6-5D5E-5796-6929-7A6350962CFB}"/>
              </a:ext>
            </a:extLst>
          </p:cNvPr>
          <p:cNvSpPr txBox="1"/>
          <p:nvPr/>
        </p:nvSpPr>
        <p:spPr>
          <a:xfrm>
            <a:off x="2554024" y="4417062"/>
            <a:ext cx="352742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QR-</a:t>
            </a:r>
            <a:r>
              <a:rPr lang="ru-RU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код ссылка на сайт</a:t>
            </a:r>
          </a:p>
          <a:p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униципального </a:t>
            </a:r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района </a:t>
            </a:r>
            <a:r>
              <a:rPr lang="ru-RU" sz="14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Похвистневский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3C3E6C08-6A61-524D-B2C7-376AAAF57D5B}"/>
              </a:ext>
            </a:extLst>
          </p:cNvPr>
          <p:cNvSpPr txBox="1"/>
          <p:nvPr/>
        </p:nvSpPr>
        <p:spPr>
          <a:xfrm>
            <a:off x="2571125" y="1599455"/>
            <a:ext cx="394966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Глава ОМС</a:t>
            </a:r>
          </a:p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ШАХВАЛОВ АЛЕКСАНДР ВИКТОРОВИЧ</a:t>
            </a:r>
            <a:endParaRPr lang="ru-RU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Номер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телефона 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(84656) 2-13-54 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Адрес электронной почты</a:t>
            </a: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e-mail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adm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pohr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@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yandex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D6E4933-3E39-1B62-6164-17E4CFCCE993}"/>
              </a:ext>
            </a:extLst>
          </p:cNvPr>
          <p:cNvSpPr txBox="1"/>
          <p:nvPr/>
        </p:nvSpPr>
        <p:spPr>
          <a:xfrm>
            <a:off x="6472222" y="1599455"/>
            <a:ext cx="394966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Инвестиционный уполномоченный</a:t>
            </a:r>
          </a:p>
          <a:p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Давыденко Александр Дмитриевич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Номер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телефона 8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(84656) 2-27-56 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Адрес электронной почты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e-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econom_pohr@mail.ru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object 34">
            <a:extLst>
              <a:ext uri="{FF2B5EF4-FFF2-40B4-BE49-F238E27FC236}">
                <a16:creationId xmlns:a16="http://schemas.microsoft.com/office/drawing/2014/main" id="{63EB6339-BF02-4B0F-89DB-BCD536F6D14C}"/>
              </a:ext>
            </a:extLst>
          </p:cNvPr>
          <p:cNvSpPr txBox="1"/>
          <p:nvPr/>
        </p:nvSpPr>
        <p:spPr>
          <a:xfrm>
            <a:off x="9143292" y="490967"/>
            <a:ext cx="2285697" cy="398186"/>
          </a:xfrm>
          <a:prstGeom prst="rect">
            <a:avLst/>
          </a:prstGeom>
        </p:spPr>
        <p:txBody>
          <a:bodyPr vert="horz" wrap="square" lIns="0" tIns="28575" rIns="0" bIns="0" rtlCol="0" anchor="ctr">
            <a:spAutoFit/>
          </a:bodyPr>
          <a:lstStyle/>
          <a:p>
            <a:pPr marL="12700" marR="5080">
              <a:spcBef>
                <a:spcPts val="225"/>
              </a:spcBef>
            </a:pPr>
            <a:r>
              <a:rPr lang="ru-RU" sz="1200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Муниципальный район </a:t>
            </a:r>
            <a:r>
              <a:rPr lang="ru-RU" sz="1200" dirty="0" err="1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Похвистневский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Прямоугольник 90">
            <a:extLst>
              <a:ext uri="{FF2B5EF4-FFF2-40B4-BE49-F238E27FC236}">
                <a16:creationId xmlns:a16="http://schemas.microsoft.com/office/drawing/2014/main" id="{696EE41D-2F3B-4BBB-B13D-108F95B47C18}"/>
              </a:ext>
            </a:extLst>
          </p:cNvPr>
          <p:cNvSpPr/>
          <p:nvPr/>
        </p:nvSpPr>
        <p:spPr>
          <a:xfrm>
            <a:off x="8355140" y="331520"/>
            <a:ext cx="482206" cy="81019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100" i="1" dirty="0"/>
          </a:p>
        </p:txBody>
      </p:sp>
      <p:sp>
        <p:nvSpPr>
          <p:cNvPr id="94" name="Прямоугольник 93">
            <a:extLst>
              <a:ext uri="{FF2B5EF4-FFF2-40B4-BE49-F238E27FC236}">
                <a16:creationId xmlns:a16="http://schemas.microsoft.com/office/drawing/2014/main" id="{857C717E-7602-4F20-83C2-90D766E530F2}"/>
              </a:ext>
            </a:extLst>
          </p:cNvPr>
          <p:cNvSpPr/>
          <p:nvPr/>
        </p:nvSpPr>
        <p:spPr>
          <a:xfrm>
            <a:off x="469931" y="1370186"/>
            <a:ext cx="1954092" cy="248582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i="1" dirty="0"/>
              <a:t>ФОТО Главы ОМС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20" y="4405174"/>
            <a:ext cx="1821568" cy="1821568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8721" y="291864"/>
            <a:ext cx="687300" cy="96682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31" y="1362758"/>
            <a:ext cx="1954092" cy="249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984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8">
            <a:extLst>
              <a:ext uri="{FF2B5EF4-FFF2-40B4-BE49-F238E27FC236}">
                <a16:creationId xmlns:a16="http://schemas.microsoft.com/office/drawing/2014/main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318975" y="149574"/>
            <a:ext cx="8748825" cy="944810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400"/>
              </a:lnSpc>
              <a:spcBef>
                <a:spcPts val="780"/>
              </a:spcBef>
            </a:pP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РЕСУРСНО-СЫРЬЕВОЙ</a:t>
            </a:r>
            <a:b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ПОТЕНЦИАЛ</a:t>
            </a:r>
            <a:endParaRPr lang="ru-RU" sz="2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94683" y="6444981"/>
            <a:ext cx="159384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3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996F8FB1-DB92-4114-8B7D-91065B7CAF74}"/>
              </a:ext>
            </a:extLst>
          </p:cNvPr>
          <p:cNvGrpSpPr/>
          <p:nvPr/>
        </p:nvGrpSpPr>
        <p:grpSpPr>
          <a:xfrm>
            <a:off x="7528468" y="349323"/>
            <a:ext cx="4525599" cy="583409"/>
            <a:chOff x="7528468" y="349323"/>
            <a:chExt cx="4525599" cy="583409"/>
          </a:xfrm>
        </p:grpSpPr>
        <p:grpSp>
          <p:nvGrpSpPr>
            <p:cNvPr id="40" name="object 6">
              <a:extLst>
                <a:ext uri="{FF2B5EF4-FFF2-40B4-BE49-F238E27FC236}">
                  <a16:creationId xmlns:a16="http://schemas.microsoft.com/office/drawing/2014/main" id="{59AB7D96-537D-4C35-A34A-F28CA2613989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5" name="object 7">
                <a:extLst>
                  <a:ext uri="{FF2B5EF4-FFF2-40B4-BE49-F238E27FC236}">
                    <a16:creationId xmlns:a16="http://schemas.microsoft.com/office/drawing/2014/main" id="{67542C28-2E90-48BC-8C96-2FF1D3FECA65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6" name="object 8">
                <a:extLst>
                  <a:ext uri="{FF2B5EF4-FFF2-40B4-BE49-F238E27FC236}">
                    <a16:creationId xmlns:a16="http://schemas.microsoft.com/office/drawing/2014/main" id="{B0FFC844-E4E9-42FA-A294-05782404047A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7" name="object 9">
                <a:extLst>
                  <a:ext uri="{FF2B5EF4-FFF2-40B4-BE49-F238E27FC236}">
                    <a16:creationId xmlns:a16="http://schemas.microsoft.com/office/drawing/2014/main" id="{F42F5336-003B-4CB9-B820-5F7EC9D9CD0C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10">
                <a:extLst>
                  <a:ext uri="{FF2B5EF4-FFF2-40B4-BE49-F238E27FC236}">
                    <a16:creationId xmlns:a16="http://schemas.microsoft.com/office/drawing/2014/main" id="{32A08E02-0070-4463-8CAF-7C6359D1274B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1">
                <a:extLst>
                  <a:ext uri="{FF2B5EF4-FFF2-40B4-BE49-F238E27FC236}">
                    <a16:creationId xmlns:a16="http://schemas.microsoft.com/office/drawing/2014/main" id="{5C181E2A-5AF9-40EA-9485-95EF00C403AE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0" name="object 12">
                <a:extLst>
                  <a:ext uri="{FF2B5EF4-FFF2-40B4-BE49-F238E27FC236}">
                    <a16:creationId xmlns:a16="http://schemas.microsoft.com/office/drawing/2014/main" id="{84C811B8-28DB-4AA7-BF18-CF47C707F493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1" name="object 13">
                <a:extLst>
                  <a:ext uri="{FF2B5EF4-FFF2-40B4-BE49-F238E27FC236}">
                    <a16:creationId xmlns:a16="http://schemas.microsoft.com/office/drawing/2014/main" id="{572EC1E2-8D29-42AD-8392-B1F85629D31C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2" name="object 14">
                <a:extLst>
                  <a:ext uri="{FF2B5EF4-FFF2-40B4-BE49-F238E27FC236}">
                    <a16:creationId xmlns:a16="http://schemas.microsoft.com/office/drawing/2014/main" id="{C1227EC5-4DF7-4C68-A477-FEC53AAE3B78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15">
                <a:extLst>
                  <a:ext uri="{FF2B5EF4-FFF2-40B4-BE49-F238E27FC236}">
                    <a16:creationId xmlns:a16="http://schemas.microsoft.com/office/drawing/2014/main" id="{8E014753-DDC5-4871-8899-017F7BE640FE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4" name="object 16">
                <a:extLst>
                  <a:ext uri="{FF2B5EF4-FFF2-40B4-BE49-F238E27FC236}">
                    <a16:creationId xmlns:a16="http://schemas.microsoft.com/office/drawing/2014/main" id="{68DCC96E-2A08-45AB-A560-C3CCF67D9D08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5" name="object 17">
                <a:extLst>
                  <a:ext uri="{FF2B5EF4-FFF2-40B4-BE49-F238E27FC236}">
                    <a16:creationId xmlns:a16="http://schemas.microsoft.com/office/drawing/2014/main" id="{459E4DC0-BD34-4C4F-9C2F-D99E3C5B969A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6" name="object 18">
                <a:extLst>
                  <a:ext uri="{FF2B5EF4-FFF2-40B4-BE49-F238E27FC236}">
                    <a16:creationId xmlns:a16="http://schemas.microsoft.com/office/drawing/2014/main" id="{A4347E3A-2A6B-4E5D-9485-58CAE446166D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7" name="object 19">
                <a:extLst>
                  <a:ext uri="{FF2B5EF4-FFF2-40B4-BE49-F238E27FC236}">
                    <a16:creationId xmlns:a16="http://schemas.microsoft.com/office/drawing/2014/main" id="{C4A1EBE8-3DFC-4AFA-8D05-8F762F703418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8" name="object 20">
                <a:extLst>
                  <a:ext uri="{FF2B5EF4-FFF2-40B4-BE49-F238E27FC236}">
                    <a16:creationId xmlns:a16="http://schemas.microsoft.com/office/drawing/2014/main" id="{53B51C05-56C0-45FC-8F8E-6CF060FC607D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59" name="object 21">
                <a:extLst>
                  <a:ext uri="{FF2B5EF4-FFF2-40B4-BE49-F238E27FC236}">
                    <a16:creationId xmlns:a16="http://schemas.microsoft.com/office/drawing/2014/main" id="{21ABF3A7-13D5-4F01-AC4B-B5DB56D9D465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22">
                <a:extLst>
                  <a:ext uri="{FF2B5EF4-FFF2-40B4-BE49-F238E27FC236}">
                    <a16:creationId xmlns:a16="http://schemas.microsoft.com/office/drawing/2014/main" id="{057B7C77-D66C-45E7-BF6C-4A4CC220A994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3">
                <a:extLst>
                  <a:ext uri="{FF2B5EF4-FFF2-40B4-BE49-F238E27FC236}">
                    <a16:creationId xmlns:a16="http://schemas.microsoft.com/office/drawing/2014/main" id="{BEDFF433-69E5-405B-985D-C12720F736E6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2" name="object 24">
                <a:extLst>
                  <a:ext uri="{FF2B5EF4-FFF2-40B4-BE49-F238E27FC236}">
                    <a16:creationId xmlns:a16="http://schemas.microsoft.com/office/drawing/2014/main" id="{CB640F8F-9D55-44D0-A391-F3A1600E4086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3" name="object 25">
                <a:extLst>
                  <a:ext uri="{FF2B5EF4-FFF2-40B4-BE49-F238E27FC236}">
                    <a16:creationId xmlns:a16="http://schemas.microsoft.com/office/drawing/2014/main" id="{DA115763-BA2B-4781-B5BE-0232F496B72C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4" name="object 26">
                <a:extLst>
                  <a:ext uri="{FF2B5EF4-FFF2-40B4-BE49-F238E27FC236}">
                    <a16:creationId xmlns:a16="http://schemas.microsoft.com/office/drawing/2014/main" id="{1912DC7E-9CED-4640-A5EE-489F618E8808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5" name="object 27">
                <a:extLst>
                  <a:ext uri="{FF2B5EF4-FFF2-40B4-BE49-F238E27FC236}">
                    <a16:creationId xmlns:a16="http://schemas.microsoft.com/office/drawing/2014/main" id="{B932A438-0903-4E29-A73A-CAD60C7B8158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6" name="object 28">
                <a:extLst>
                  <a:ext uri="{FF2B5EF4-FFF2-40B4-BE49-F238E27FC236}">
                    <a16:creationId xmlns:a16="http://schemas.microsoft.com/office/drawing/2014/main" id="{97328D8A-BD0F-43D4-89F3-6C098D240A38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7" name="object 29">
                <a:extLst>
                  <a:ext uri="{FF2B5EF4-FFF2-40B4-BE49-F238E27FC236}">
                    <a16:creationId xmlns:a16="http://schemas.microsoft.com/office/drawing/2014/main" id="{93CF21AB-65EC-4FD1-BA50-9FF60270EC34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30">
                <a:extLst>
                  <a:ext uri="{FF2B5EF4-FFF2-40B4-BE49-F238E27FC236}">
                    <a16:creationId xmlns:a16="http://schemas.microsoft.com/office/drawing/2014/main" id="{745770D7-440C-4147-A3F4-5E35E2744936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1">
                <a:extLst>
                  <a:ext uri="{FF2B5EF4-FFF2-40B4-BE49-F238E27FC236}">
                    <a16:creationId xmlns:a16="http://schemas.microsoft.com/office/drawing/2014/main" id="{89CC25AD-231B-485D-9F2E-23602208E501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0" name="object 32">
                <a:extLst>
                  <a:ext uri="{FF2B5EF4-FFF2-40B4-BE49-F238E27FC236}">
                    <a16:creationId xmlns:a16="http://schemas.microsoft.com/office/drawing/2014/main" id="{92E4C73F-83E0-4DDB-A1C8-5E0E20FD234B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1" name="object 33">
                <a:extLst>
                  <a:ext uri="{FF2B5EF4-FFF2-40B4-BE49-F238E27FC236}">
                    <a16:creationId xmlns:a16="http://schemas.microsoft.com/office/drawing/2014/main" id="{A27894F7-8316-48F9-A4FB-3DA85D5695B6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1" name="object 34">
              <a:extLst>
                <a:ext uri="{FF2B5EF4-FFF2-40B4-BE49-F238E27FC236}">
                  <a16:creationId xmlns:a16="http://schemas.microsoft.com/office/drawing/2014/main" id="{B35138AF-90B3-4EDC-9C27-F51CDDDEDF57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2" name="Группа 41">
              <a:extLst>
                <a:ext uri="{FF2B5EF4-FFF2-40B4-BE49-F238E27FC236}">
                  <a16:creationId xmlns:a16="http://schemas.microsoft.com/office/drawing/2014/main" id="{2ACF773E-2BF3-43DF-977F-54E7C3A920BF}"/>
                </a:ext>
              </a:extLst>
            </p:cNvPr>
            <p:cNvGrpSpPr/>
            <p:nvPr/>
          </p:nvGrpSpPr>
          <p:grpSpPr>
            <a:xfrm>
              <a:off x="10191404" y="349324"/>
              <a:ext cx="1862663" cy="583408"/>
              <a:chOff x="5301208" y="4487096"/>
              <a:chExt cx="1862663" cy="583408"/>
            </a:xfrm>
          </p:grpSpPr>
          <p:sp>
            <p:nvSpPr>
              <p:cNvPr id="43" name="object 34">
                <a:extLst>
                  <a:ext uri="{FF2B5EF4-FFF2-40B4-BE49-F238E27FC236}">
                    <a16:creationId xmlns:a16="http://schemas.microsoft.com/office/drawing/2014/main" id="{F410B10C-D876-4D28-90A2-E4A4E84955D5}"/>
                  </a:ext>
                </a:extLst>
              </p:cNvPr>
              <p:cNvSpPr txBox="1"/>
              <p:nvPr/>
            </p:nvSpPr>
            <p:spPr>
              <a:xfrm>
                <a:off x="6098399" y="4531003"/>
                <a:ext cx="1065472" cy="444352"/>
              </a:xfrm>
              <a:prstGeom prst="rect">
                <a:avLst/>
              </a:prstGeom>
            </p:spPr>
            <p:txBody>
              <a:bodyPr vert="horz" wrap="square" lIns="0" tIns="28575" rIns="0" bIns="0" rtlCol="0" anchor="ctr">
                <a:spAutoFit/>
              </a:bodyPr>
              <a:lstStyle/>
              <a:p>
                <a:pPr marL="12700" marR="5080">
                  <a:spcBef>
                    <a:spcPts val="225"/>
                  </a:spcBef>
                </a:pPr>
                <a:r>
                  <a:rPr lang="ru-RU" sz="900" dirty="0">
                    <a:solidFill>
                      <a:srgbClr val="1D1D1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Муниципальный район </a:t>
                </a:r>
                <a:r>
                  <a:rPr lang="ru-RU" sz="900" dirty="0" err="1">
                    <a:solidFill>
                      <a:srgbClr val="1D1D1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Похвистневский</a:t>
                </a:r>
                <a:endParaRPr lang="ru-RU" sz="9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Прямоугольник 43">
                <a:extLst>
                  <a:ext uri="{FF2B5EF4-FFF2-40B4-BE49-F238E27FC236}">
                    <a16:creationId xmlns:a16="http://schemas.microsoft.com/office/drawing/2014/main" id="{0218E9D2-56B0-4CFA-9B25-E6B27EFB358E}"/>
                  </a:ext>
                </a:extLst>
              </p:cNvPr>
              <p:cNvSpPr/>
              <p:nvPr/>
            </p:nvSpPr>
            <p:spPr>
              <a:xfrm>
                <a:off x="5301208" y="4487096"/>
                <a:ext cx="523702" cy="583408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900" i="1" dirty="0"/>
              </a:p>
            </p:txBody>
          </p:sp>
        </p:grpSp>
      </p:grpSp>
      <p:sp>
        <p:nvSpPr>
          <p:cNvPr id="6" name="Прямоугольник 5"/>
          <p:cNvSpPr/>
          <p:nvPr/>
        </p:nvSpPr>
        <p:spPr>
          <a:xfrm>
            <a:off x="318975" y="1291872"/>
            <a:ext cx="11493410" cy="5238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  <a:spcAft>
                <a:spcPts val="500"/>
              </a:spcAft>
            </a:pPr>
            <a:r>
              <a:rPr lang="ru-RU" sz="1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территории района протекают 40 речек и ручьев, самая крупная водная артерия района – река Большой </a:t>
            </a:r>
            <a:r>
              <a:rPr lang="ru-RU" sz="1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Кинель</a:t>
            </a:r>
            <a:r>
              <a:rPr lang="ru-RU" sz="1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Поймы рек изобилуют озерами и старицами.</a:t>
            </a:r>
            <a:endParaRPr lang="ru-RU" sz="15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500"/>
              </a:spcAft>
            </a:pPr>
            <a:r>
              <a:rPr lang="ru-RU" sz="1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Климатические условия отличаются существенными ветровыми потоками, континентальным характером. Температурный режим имеет существенные перепады в течение года. Летом температура воздуха может колебаться от +5’С до +38’</a:t>
            </a:r>
            <a:r>
              <a:rPr lang="en-US" sz="1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1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в зимний период от 0’</a:t>
            </a:r>
            <a:r>
              <a:rPr lang="en-US" sz="1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1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до -36’</a:t>
            </a:r>
            <a:r>
              <a:rPr lang="en-US" sz="1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1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Среднегодовое количество осадкой составляет в среднем 425 мм. </a:t>
            </a:r>
            <a:endParaRPr lang="ru-RU" sz="15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just" fontAlgn="base">
              <a:lnSpc>
                <a:spcPct val="115000"/>
              </a:lnSpc>
              <a:spcAft>
                <a:spcPts val="500"/>
              </a:spcAft>
            </a:pPr>
            <a:r>
              <a:rPr lang="ru-RU" sz="1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Земельные ресурсы обеспечивают достаточный объем производства сельскохозяйственной продукции и перерабатывающих производств.</a:t>
            </a:r>
            <a:endParaRPr lang="ru-RU" sz="15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3865" algn="just">
              <a:lnSpc>
                <a:spcPct val="115000"/>
              </a:lnSpc>
              <a:spcAft>
                <a:spcPts val="500"/>
              </a:spcAft>
            </a:pPr>
            <a:r>
              <a:rPr lang="ru-RU" sz="1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территории </a:t>
            </a:r>
            <a:r>
              <a:rPr lang="ru-RU" sz="1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Похвистневского</a:t>
            </a:r>
            <a:r>
              <a:rPr lang="ru-RU" sz="1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района </a:t>
            </a:r>
            <a:r>
              <a:rPr lang="ru-RU" sz="1500" spc="1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открыто </a:t>
            </a:r>
            <a:r>
              <a:rPr lang="ru-RU" sz="1500" spc="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16 </a:t>
            </a:r>
            <a:r>
              <a:rPr lang="ru-RU" sz="1500" spc="-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месторождений нефти, из которых 4 законсервированы. 12 месторождений являются действующими: </a:t>
            </a:r>
            <a:r>
              <a:rPr lang="ru-RU" sz="1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Дерюжевское</a:t>
            </a: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Алешкинское</a:t>
            </a: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Кротковское</a:t>
            </a: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Ново-</a:t>
            </a:r>
            <a:r>
              <a:rPr lang="ru-RU" sz="1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Аманакское</a:t>
            </a: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500" spc="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Южно-</a:t>
            </a:r>
            <a:r>
              <a:rPr lang="ru-RU" sz="1500" spc="1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Мочалеевское</a:t>
            </a:r>
            <a:r>
              <a:rPr lang="ru-RU" sz="1500" spc="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Садовое, </a:t>
            </a:r>
            <a:r>
              <a:rPr lang="ru-RU" sz="1500" spc="1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Мочалеевское</a:t>
            </a:r>
            <a:r>
              <a:rPr lang="ru-RU" sz="1500" spc="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500" spc="1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Сарбайское</a:t>
            </a:r>
            <a:r>
              <a:rPr lang="ru-RU" sz="1500" spc="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500" spc="1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Сологаев</a:t>
            </a:r>
            <a:r>
              <a:rPr lang="ru-RU" sz="1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ское</a:t>
            </a: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Сосновское, Чеховское, </a:t>
            </a:r>
            <a:r>
              <a:rPr lang="ru-RU" sz="1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Сургутское</a:t>
            </a: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(в среднем извлечено 81% сырья). Ост</a:t>
            </a:r>
            <a:r>
              <a:rPr lang="ru-RU" sz="1500" spc="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аточные промышленные запасы категории </a:t>
            </a:r>
            <a:r>
              <a:rPr lang="en-US" sz="1500" spc="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ru-RU" sz="1500" spc="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по </a:t>
            </a: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разрабатываемым месторождениям </a:t>
            </a:r>
            <a:r>
              <a:rPr lang="ru-RU" sz="1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Похвистневского</a:t>
            </a: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района (геологи</a:t>
            </a:r>
            <a:r>
              <a:rPr lang="ru-RU" sz="1500" spc="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ческие/извлекаемые) составляют 104638/13978 тыс. т. При этом объем попутного газа составляет 3,7%. </a:t>
            </a:r>
            <a:endParaRPr lang="ru-RU" sz="15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15000"/>
              </a:lnSpc>
              <a:spcAft>
                <a:spcPts val="500"/>
              </a:spcAft>
            </a:pPr>
            <a:r>
              <a:rPr lang="ru-RU" sz="1500" spc="-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территории </a:t>
            </a:r>
            <a:r>
              <a:rPr lang="ru-RU" sz="1500" spc="-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Похвистневского</a:t>
            </a:r>
            <a:r>
              <a:rPr lang="ru-RU" sz="1500" spc="-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района выявлено и разведано 22 месторождения строительных материалов, из них - 6 суглинков и кир</a:t>
            </a:r>
            <a:r>
              <a:rPr lang="ru-RU" sz="1500" spc="-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пичных глин, 2 - песков строительных, 10 - песчано-гравийного мате</a:t>
            </a:r>
            <a:r>
              <a:rPr lang="ru-RU" sz="1500" spc="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риала и 4 - известняков на известь и строительный камень.</a:t>
            </a:r>
            <a:endParaRPr lang="ru-RU" sz="15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15000"/>
              </a:lnSpc>
              <a:spcAft>
                <a:spcPts val="500"/>
              </a:spcAft>
            </a:pP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Кирпично-черепичное сырье (глины кирпичные): </a:t>
            </a:r>
            <a:r>
              <a:rPr lang="ru-RU" sz="1500" spc="-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территории </a:t>
            </a:r>
            <a:r>
              <a:rPr lang="ru-RU" sz="1500" spc="-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Похвистневского</a:t>
            </a:r>
            <a:r>
              <a:rPr lang="ru-RU" sz="1500" spc="-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района разведано шесть месторо</a:t>
            </a:r>
            <a:r>
              <a:rPr lang="ru-RU" sz="1500" spc="4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ждений кирпичного сырья: Сосновское, </a:t>
            </a:r>
            <a:r>
              <a:rPr lang="ru-RU" sz="1500" spc="4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Подбельское</a:t>
            </a:r>
            <a:r>
              <a:rPr lang="ru-RU" sz="1500" spc="4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Красно-</a:t>
            </a:r>
            <a:r>
              <a:rPr lang="ru-RU" sz="1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Путиловское</a:t>
            </a: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Красные Пески, </a:t>
            </a:r>
            <a:r>
              <a:rPr lang="ru-RU" sz="1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Похвистневское</a:t>
            </a: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5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just" fontAlgn="base">
              <a:lnSpc>
                <a:spcPct val="115000"/>
              </a:lnSpc>
              <a:spcAft>
                <a:spcPts val="500"/>
              </a:spcAft>
            </a:pPr>
            <a:r>
              <a:rPr lang="ru-RU" sz="1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Минерально-сырьевую базу </a:t>
            </a:r>
            <a:r>
              <a:rPr lang="ru-RU" sz="1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Похвистневского</a:t>
            </a:r>
            <a:r>
              <a:rPr lang="ru-RU" sz="1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района образуют месторождения керамзитовых глин, песчано-гравийных материалов, строительных песков, карбонатных пород на строительный камень</a:t>
            </a:r>
            <a:r>
              <a:rPr lang="ru-RU" sz="15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5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3" name="Рисунок 72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404" y="310556"/>
            <a:ext cx="572290" cy="80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861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8">
            <a:extLst>
              <a:ext uri="{FF2B5EF4-FFF2-40B4-BE49-F238E27FC236}">
                <a16:creationId xmlns:a16="http://schemas.microsoft.com/office/drawing/2014/main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318975" y="353024"/>
            <a:ext cx="8748825" cy="508794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400"/>
              </a:lnSpc>
              <a:spcBef>
                <a:spcPts val="780"/>
              </a:spcBef>
            </a:pP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КАДРОВЫЙ ПОТЕНЦИАЛ</a:t>
            </a:r>
            <a:endParaRPr lang="ru-RU" sz="2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94683" y="6444981"/>
            <a:ext cx="159384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4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36935FE8-B426-4505-9319-A3C7A6C4D2B8}"/>
              </a:ext>
            </a:extLst>
          </p:cNvPr>
          <p:cNvGrpSpPr/>
          <p:nvPr/>
        </p:nvGrpSpPr>
        <p:grpSpPr>
          <a:xfrm>
            <a:off x="7528468" y="349323"/>
            <a:ext cx="4525599" cy="606641"/>
            <a:chOff x="7528468" y="349323"/>
            <a:chExt cx="4525599" cy="606641"/>
          </a:xfrm>
        </p:grpSpPr>
        <p:grpSp>
          <p:nvGrpSpPr>
            <p:cNvPr id="40" name="object 6">
              <a:extLst>
                <a:ext uri="{FF2B5EF4-FFF2-40B4-BE49-F238E27FC236}">
                  <a16:creationId xmlns:a16="http://schemas.microsoft.com/office/drawing/2014/main" id="{1B136828-E634-4168-B691-4047DEEE7E17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5" name="object 7">
                <a:extLst>
                  <a:ext uri="{FF2B5EF4-FFF2-40B4-BE49-F238E27FC236}">
                    <a16:creationId xmlns:a16="http://schemas.microsoft.com/office/drawing/2014/main" id="{2D5571F1-BA69-4B7F-831F-F3C2F0B542FC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6" name="object 8">
                <a:extLst>
                  <a:ext uri="{FF2B5EF4-FFF2-40B4-BE49-F238E27FC236}">
                    <a16:creationId xmlns:a16="http://schemas.microsoft.com/office/drawing/2014/main" id="{95B65261-9CE7-4907-94DC-D3993B361E42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7" name="object 9">
                <a:extLst>
                  <a:ext uri="{FF2B5EF4-FFF2-40B4-BE49-F238E27FC236}">
                    <a16:creationId xmlns:a16="http://schemas.microsoft.com/office/drawing/2014/main" id="{7710F683-B86E-4C31-B9FF-2C64BDCF259C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10">
                <a:extLst>
                  <a:ext uri="{FF2B5EF4-FFF2-40B4-BE49-F238E27FC236}">
                    <a16:creationId xmlns:a16="http://schemas.microsoft.com/office/drawing/2014/main" id="{2AAD6EAF-BF06-4B5F-AFCE-7DB6590C6A96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1">
                <a:extLst>
                  <a:ext uri="{FF2B5EF4-FFF2-40B4-BE49-F238E27FC236}">
                    <a16:creationId xmlns:a16="http://schemas.microsoft.com/office/drawing/2014/main" id="{E9FDE1DE-457B-42F5-83BF-3A761617D226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0" name="object 12">
                <a:extLst>
                  <a:ext uri="{FF2B5EF4-FFF2-40B4-BE49-F238E27FC236}">
                    <a16:creationId xmlns:a16="http://schemas.microsoft.com/office/drawing/2014/main" id="{E9CBDC72-5D78-476C-B556-56012E7D74D5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1" name="object 13">
                <a:extLst>
                  <a:ext uri="{FF2B5EF4-FFF2-40B4-BE49-F238E27FC236}">
                    <a16:creationId xmlns:a16="http://schemas.microsoft.com/office/drawing/2014/main" id="{667AA36E-5717-47B2-A1F6-AB3E9C2707D7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2" name="object 14">
                <a:extLst>
                  <a:ext uri="{FF2B5EF4-FFF2-40B4-BE49-F238E27FC236}">
                    <a16:creationId xmlns:a16="http://schemas.microsoft.com/office/drawing/2014/main" id="{39C93A59-CE09-4062-8BF3-3EF07F1BEF11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15">
                <a:extLst>
                  <a:ext uri="{FF2B5EF4-FFF2-40B4-BE49-F238E27FC236}">
                    <a16:creationId xmlns:a16="http://schemas.microsoft.com/office/drawing/2014/main" id="{B5C5141E-D7EB-4AE7-8A9B-C148A61780FB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4" name="object 16">
                <a:extLst>
                  <a:ext uri="{FF2B5EF4-FFF2-40B4-BE49-F238E27FC236}">
                    <a16:creationId xmlns:a16="http://schemas.microsoft.com/office/drawing/2014/main" id="{B6E145E2-AFA4-4D2C-9E28-29BDA91C98D5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5" name="object 17">
                <a:extLst>
                  <a:ext uri="{FF2B5EF4-FFF2-40B4-BE49-F238E27FC236}">
                    <a16:creationId xmlns:a16="http://schemas.microsoft.com/office/drawing/2014/main" id="{27A0F2D6-E2EB-41E5-B5A3-C09BE559C807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6" name="object 18">
                <a:extLst>
                  <a:ext uri="{FF2B5EF4-FFF2-40B4-BE49-F238E27FC236}">
                    <a16:creationId xmlns:a16="http://schemas.microsoft.com/office/drawing/2014/main" id="{1525EEE0-AD70-46C1-B091-0F3F49CC7E5B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7" name="object 19">
                <a:extLst>
                  <a:ext uri="{FF2B5EF4-FFF2-40B4-BE49-F238E27FC236}">
                    <a16:creationId xmlns:a16="http://schemas.microsoft.com/office/drawing/2014/main" id="{B8250306-A581-4B0A-A5AE-6FFD88EE3B36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8" name="object 20">
                <a:extLst>
                  <a:ext uri="{FF2B5EF4-FFF2-40B4-BE49-F238E27FC236}">
                    <a16:creationId xmlns:a16="http://schemas.microsoft.com/office/drawing/2014/main" id="{C989A64B-C8A6-4D3A-9DF7-6A2D0416CA05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59" name="object 21">
                <a:extLst>
                  <a:ext uri="{FF2B5EF4-FFF2-40B4-BE49-F238E27FC236}">
                    <a16:creationId xmlns:a16="http://schemas.microsoft.com/office/drawing/2014/main" id="{75D98639-9D8F-4550-BBB1-6EC2D157F486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22">
                <a:extLst>
                  <a:ext uri="{FF2B5EF4-FFF2-40B4-BE49-F238E27FC236}">
                    <a16:creationId xmlns:a16="http://schemas.microsoft.com/office/drawing/2014/main" id="{2C9350BF-D2F0-4725-A2D2-68B43BC67C53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3">
                <a:extLst>
                  <a:ext uri="{FF2B5EF4-FFF2-40B4-BE49-F238E27FC236}">
                    <a16:creationId xmlns:a16="http://schemas.microsoft.com/office/drawing/2014/main" id="{501882F2-78AC-4451-B7BD-DB1B932C3B82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2" name="object 24">
                <a:extLst>
                  <a:ext uri="{FF2B5EF4-FFF2-40B4-BE49-F238E27FC236}">
                    <a16:creationId xmlns:a16="http://schemas.microsoft.com/office/drawing/2014/main" id="{96D96FA0-0087-461F-9F02-9375554D99BB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3" name="object 25">
                <a:extLst>
                  <a:ext uri="{FF2B5EF4-FFF2-40B4-BE49-F238E27FC236}">
                    <a16:creationId xmlns:a16="http://schemas.microsoft.com/office/drawing/2014/main" id="{78047F55-E839-4311-A27D-60DB72717C0B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4" name="object 26">
                <a:extLst>
                  <a:ext uri="{FF2B5EF4-FFF2-40B4-BE49-F238E27FC236}">
                    <a16:creationId xmlns:a16="http://schemas.microsoft.com/office/drawing/2014/main" id="{5F0BC8E5-F13F-41A1-A181-C7612B472F79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5" name="object 27">
                <a:extLst>
                  <a:ext uri="{FF2B5EF4-FFF2-40B4-BE49-F238E27FC236}">
                    <a16:creationId xmlns:a16="http://schemas.microsoft.com/office/drawing/2014/main" id="{068EE01B-6537-4D30-ACB7-383C8D859F6C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6" name="object 28">
                <a:extLst>
                  <a:ext uri="{FF2B5EF4-FFF2-40B4-BE49-F238E27FC236}">
                    <a16:creationId xmlns:a16="http://schemas.microsoft.com/office/drawing/2014/main" id="{F47721FF-41A9-441A-AE59-29B9F4D06864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7" name="object 29">
                <a:extLst>
                  <a:ext uri="{FF2B5EF4-FFF2-40B4-BE49-F238E27FC236}">
                    <a16:creationId xmlns:a16="http://schemas.microsoft.com/office/drawing/2014/main" id="{E6B1C405-9469-4EAB-BE62-BAB2027E6D8B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30">
                <a:extLst>
                  <a:ext uri="{FF2B5EF4-FFF2-40B4-BE49-F238E27FC236}">
                    <a16:creationId xmlns:a16="http://schemas.microsoft.com/office/drawing/2014/main" id="{B259320D-0515-4D4D-B55B-67D8ECD47CA7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1">
                <a:extLst>
                  <a:ext uri="{FF2B5EF4-FFF2-40B4-BE49-F238E27FC236}">
                    <a16:creationId xmlns:a16="http://schemas.microsoft.com/office/drawing/2014/main" id="{1ED1A529-EC8F-4CF2-955A-285610BEBB2B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0" name="object 32">
                <a:extLst>
                  <a:ext uri="{FF2B5EF4-FFF2-40B4-BE49-F238E27FC236}">
                    <a16:creationId xmlns:a16="http://schemas.microsoft.com/office/drawing/2014/main" id="{2AE618B4-9509-4E40-9E40-19BF3EA13812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1" name="object 33">
                <a:extLst>
                  <a:ext uri="{FF2B5EF4-FFF2-40B4-BE49-F238E27FC236}">
                    <a16:creationId xmlns:a16="http://schemas.microsoft.com/office/drawing/2014/main" id="{1A461D92-7E1D-40EB-95E8-46E78180FB07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1" name="object 34">
              <a:extLst>
                <a:ext uri="{FF2B5EF4-FFF2-40B4-BE49-F238E27FC236}">
                  <a16:creationId xmlns:a16="http://schemas.microsoft.com/office/drawing/2014/main" id="{9A2D2627-D4DB-4FAA-8243-71F1C91A8E3F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2" name="Группа 41">
              <a:extLst>
                <a:ext uri="{FF2B5EF4-FFF2-40B4-BE49-F238E27FC236}">
                  <a16:creationId xmlns:a16="http://schemas.microsoft.com/office/drawing/2014/main" id="{E5F90C59-20E0-4BF7-8445-52A4CF29488E}"/>
                </a:ext>
              </a:extLst>
            </p:cNvPr>
            <p:cNvGrpSpPr/>
            <p:nvPr/>
          </p:nvGrpSpPr>
          <p:grpSpPr>
            <a:xfrm>
              <a:off x="10191403" y="349323"/>
              <a:ext cx="1862664" cy="606641"/>
              <a:chOff x="5301207" y="4487095"/>
              <a:chExt cx="1862664" cy="606641"/>
            </a:xfrm>
          </p:grpSpPr>
          <p:sp>
            <p:nvSpPr>
              <p:cNvPr id="43" name="object 34">
                <a:extLst>
                  <a:ext uri="{FF2B5EF4-FFF2-40B4-BE49-F238E27FC236}">
                    <a16:creationId xmlns:a16="http://schemas.microsoft.com/office/drawing/2014/main" id="{5347BFC9-DD55-4A2D-B9DF-31DD70535395}"/>
                  </a:ext>
                </a:extLst>
              </p:cNvPr>
              <p:cNvSpPr txBox="1"/>
              <p:nvPr/>
            </p:nvSpPr>
            <p:spPr>
              <a:xfrm>
                <a:off x="6098399" y="4531003"/>
                <a:ext cx="1065472" cy="444352"/>
              </a:xfrm>
              <a:prstGeom prst="rect">
                <a:avLst/>
              </a:prstGeom>
            </p:spPr>
            <p:txBody>
              <a:bodyPr vert="horz" wrap="square" lIns="0" tIns="28575" rIns="0" bIns="0" rtlCol="0" anchor="ctr">
                <a:spAutoFit/>
              </a:bodyPr>
              <a:lstStyle/>
              <a:p>
                <a:pPr marL="12700" marR="5080">
                  <a:spcBef>
                    <a:spcPts val="225"/>
                  </a:spcBef>
                </a:pPr>
                <a:r>
                  <a:rPr lang="ru-RU" sz="900" dirty="0">
                    <a:solidFill>
                      <a:srgbClr val="1D1D1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Муниципальный район </a:t>
                </a:r>
                <a:r>
                  <a:rPr lang="ru-RU" sz="900" dirty="0" err="1">
                    <a:solidFill>
                      <a:srgbClr val="1D1D1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Похвистневский</a:t>
                </a:r>
                <a:endParaRPr lang="ru-RU" sz="9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Прямоугольник 43">
                <a:extLst>
                  <a:ext uri="{FF2B5EF4-FFF2-40B4-BE49-F238E27FC236}">
                    <a16:creationId xmlns:a16="http://schemas.microsoft.com/office/drawing/2014/main" id="{AD007A1C-FAC6-432D-A232-549FE9FFC424}"/>
                  </a:ext>
                </a:extLst>
              </p:cNvPr>
              <p:cNvSpPr/>
              <p:nvPr/>
            </p:nvSpPr>
            <p:spPr>
              <a:xfrm>
                <a:off x="5301207" y="4487095"/>
                <a:ext cx="507077" cy="606641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900" i="1" dirty="0" smtClean="0"/>
              </a:p>
              <a:p>
                <a:pPr algn="ctr"/>
                <a:endParaRPr lang="ru-RU" sz="900" i="1" dirty="0"/>
              </a:p>
            </p:txBody>
          </p:sp>
        </p:grpSp>
      </p:grpSp>
      <p:sp>
        <p:nvSpPr>
          <p:cNvPr id="7" name="Прямоугольник 6"/>
          <p:cNvSpPr/>
          <p:nvPr/>
        </p:nvSpPr>
        <p:spPr>
          <a:xfrm>
            <a:off x="318975" y="1451574"/>
            <a:ext cx="752998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На территории </a:t>
            </a:r>
            <a:r>
              <a:rPr lang="ru-RU" sz="1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г.о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Похвистнево расположен Губернский колледж, где получает среднее профессиональное образование молодежь района. В районе ведется активная работа по профориентации учащихся. </a:t>
            </a:r>
          </a:p>
          <a:p>
            <a:pPr algn="just">
              <a:spcAft>
                <a:spcPts val="0"/>
              </a:spcAft>
            </a:pP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Разработана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программа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предпрофильного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обучения старшеклассников. Заключено и действует трехстороннее соглашение о сотрудничестве между Администрацией муниципального района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Похвистневский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Самарским Аграрным госуниверситетом и Северо-Восточным образовательным округом по подготовке специалистов с высшим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образованием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схеме «школа-вуз-предприятие».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1600" dirty="0">
              <a:solidFill>
                <a:srgbClr val="000000"/>
              </a:solidFill>
              <a:effectLst/>
              <a:latin typeface="Trebuchet MS" panose="020B0603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5882641"/>
              </p:ext>
            </p:extLst>
          </p:nvPr>
        </p:nvGraphicFramePr>
        <p:xfrm>
          <a:off x="7848956" y="1286010"/>
          <a:ext cx="4121370" cy="25479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58560">
                  <a:extLst>
                    <a:ext uri="{9D8B030D-6E8A-4147-A177-3AD203B41FA5}">
                      <a16:colId xmlns:a16="http://schemas.microsoft.com/office/drawing/2014/main" val="1698524522"/>
                    </a:ext>
                  </a:extLst>
                </a:gridCol>
                <a:gridCol w="737703">
                  <a:extLst>
                    <a:ext uri="{9D8B030D-6E8A-4147-A177-3AD203B41FA5}">
                      <a16:colId xmlns:a16="http://schemas.microsoft.com/office/drawing/2014/main" val="1748987124"/>
                    </a:ext>
                  </a:extLst>
                </a:gridCol>
                <a:gridCol w="729320">
                  <a:extLst>
                    <a:ext uri="{9D8B030D-6E8A-4147-A177-3AD203B41FA5}">
                      <a16:colId xmlns:a16="http://schemas.microsoft.com/office/drawing/2014/main" val="3450093313"/>
                    </a:ext>
                  </a:extLst>
                </a:gridCol>
                <a:gridCol w="695787">
                  <a:extLst>
                    <a:ext uri="{9D8B030D-6E8A-4147-A177-3AD203B41FA5}">
                      <a16:colId xmlns:a16="http://schemas.microsoft.com/office/drawing/2014/main" val="2988335194"/>
                    </a:ext>
                  </a:extLst>
                </a:gridCol>
              </a:tblGrid>
              <a:tr h="34971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2021г.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2022г.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2023г.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1673372"/>
                  </a:ext>
                </a:extLst>
              </a:tr>
              <a:tr h="81486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населения по состоянию на 1 января, чел.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26558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26410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25962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2647081"/>
                  </a:ext>
                </a:extLst>
              </a:tr>
              <a:tr h="40743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Трудовые ресурсы, чел.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14491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14598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14823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4048537"/>
                  </a:ext>
                </a:extLst>
              </a:tr>
              <a:tr h="44195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Занятые в экономике, чел.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10420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10440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10538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6618669"/>
                  </a:ext>
                </a:extLst>
              </a:tr>
              <a:tr h="53401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выпускников, чел.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7584296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318975" y="3909209"/>
            <a:ext cx="1173509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Впервые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занятия в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агроклассах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 профориентации и введению в аграрные специальности начались с осени 2015 года с приглашением преподавателей аграрного университета, специалистов ЦВР «Эврика» и специалистов Похвистневского управления развития АПК. Всего в этот год было проведено в соответствии с программой 7 кустовых встреч, в которых приняло участие 352 старшеклассника.  </a:t>
            </a:r>
            <a:endParaRPr lang="ru-RU" sz="1600" dirty="0">
              <a:solidFill>
                <a:srgbClr val="000000"/>
              </a:solidFill>
              <a:latin typeface="Trebuchet MS" panose="020B0603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Ежегодно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школьники района проходят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предпрофильное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обучение в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агроклассах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где проводятся теоретические (выступление специалистов Похвистневского управления развития АПК со слайдовой презентацией об АПК муниципального района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Похвистневский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достижениях района, мерах государственной поддержки молодых специалистов на селе) и практические занятия с посещением передовых с/х организаций района. </a:t>
            </a:r>
            <a:endParaRPr lang="ru-RU" sz="1600" dirty="0">
              <a:solidFill>
                <a:srgbClr val="000000"/>
              </a:solidFill>
              <a:latin typeface="Trebuchet MS" panose="020B0603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Кроме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того, приглашаются представители аграрного университета, которые знакомят ребят с условиями поступления и обучения, преимуществах обучения в СГАУ.</a:t>
            </a:r>
            <a:endParaRPr lang="ru-RU" sz="1600" dirty="0">
              <a:solidFill>
                <a:srgbClr val="000000"/>
              </a:solidFill>
              <a:latin typeface="Trebuchet MS" panose="020B0603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3" name="Рисунок 72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403" y="296457"/>
            <a:ext cx="544069" cy="765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636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8">
            <a:extLst>
              <a:ext uri="{FF2B5EF4-FFF2-40B4-BE49-F238E27FC236}">
                <a16:creationId xmlns:a16="http://schemas.microsoft.com/office/drawing/2014/main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318975" y="149574"/>
            <a:ext cx="8748825" cy="944810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400"/>
              </a:lnSpc>
              <a:spcBef>
                <a:spcPts val="780"/>
              </a:spcBef>
            </a:pP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ЭКОНОМИЧЕСКОЕ РАЗВИТИЕ</a:t>
            </a:r>
            <a:b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АНАЛИЗ ДЕЛОВОЙ АКТИВНОСТИ</a:t>
            </a:r>
            <a:endParaRPr lang="ru-RU" sz="2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94683" y="6444981"/>
            <a:ext cx="159384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5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2A323612-7DF9-4846-AE8E-618FA3841312}"/>
              </a:ext>
            </a:extLst>
          </p:cNvPr>
          <p:cNvGrpSpPr/>
          <p:nvPr/>
        </p:nvGrpSpPr>
        <p:grpSpPr>
          <a:xfrm>
            <a:off x="7528468" y="349323"/>
            <a:ext cx="4525599" cy="496678"/>
            <a:chOff x="7528468" y="349323"/>
            <a:chExt cx="4525599" cy="496678"/>
          </a:xfrm>
        </p:grpSpPr>
        <p:grpSp>
          <p:nvGrpSpPr>
            <p:cNvPr id="40" name="object 6">
              <a:extLst>
                <a:ext uri="{FF2B5EF4-FFF2-40B4-BE49-F238E27FC236}">
                  <a16:creationId xmlns:a16="http://schemas.microsoft.com/office/drawing/2014/main" id="{C37365B9-1CF8-4082-96CF-86C1886A42B9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5" name="object 7">
                <a:extLst>
                  <a:ext uri="{FF2B5EF4-FFF2-40B4-BE49-F238E27FC236}">
                    <a16:creationId xmlns:a16="http://schemas.microsoft.com/office/drawing/2014/main" id="{D72F2C17-315D-4A09-966C-576C84AAFE9B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6" name="object 8">
                <a:extLst>
                  <a:ext uri="{FF2B5EF4-FFF2-40B4-BE49-F238E27FC236}">
                    <a16:creationId xmlns:a16="http://schemas.microsoft.com/office/drawing/2014/main" id="{E374B04A-3F39-4B53-9EC2-67D9CF2BB702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7" name="object 9">
                <a:extLst>
                  <a:ext uri="{FF2B5EF4-FFF2-40B4-BE49-F238E27FC236}">
                    <a16:creationId xmlns:a16="http://schemas.microsoft.com/office/drawing/2014/main" id="{45F019FE-30A3-482C-9F40-F6F86E09D085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10">
                <a:extLst>
                  <a:ext uri="{FF2B5EF4-FFF2-40B4-BE49-F238E27FC236}">
                    <a16:creationId xmlns:a16="http://schemas.microsoft.com/office/drawing/2014/main" id="{EE9BC837-5AE4-4728-BC8E-95109EBC1938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1">
                <a:extLst>
                  <a:ext uri="{FF2B5EF4-FFF2-40B4-BE49-F238E27FC236}">
                    <a16:creationId xmlns:a16="http://schemas.microsoft.com/office/drawing/2014/main" id="{87CE25F2-E11D-4CE4-833E-30123F2B7C6E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0" name="object 12">
                <a:extLst>
                  <a:ext uri="{FF2B5EF4-FFF2-40B4-BE49-F238E27FC236}">
                    <a16:creationId xmlns:a16="http://schemas.microsoft.com/office/drawing/2014/main" id="{85095680-00EE-4514-8A26-F459BD0A9D81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1" name="object 13">
                <a:extLst>
                  <a:ext uri="{FF2B5EF4-FFF2-40B4-BE49-F238E27FC236}">
                    <a16:creationId xmlns:a16="http://schemas.microsoft.com/office/drawing/2014/main" id="{16657EEF-68DD-4673-B59C-8D98DDDAC9BB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2" name="object 14">
                <a:extLst>
                  <a:ext uri="{FF2B5EF4-FFF2-40B4-BE49-F238E27FC236}">
                    <a16:creationId xmlns:a16="http://schemas.microsoft.com/office/drawing/2014/main" id="{E2B906FB-3239-4093-B612-2F133655587F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15">
                <a:extLst>
                  <a:ext uri="{FF2B5EF4-FFF2-40B4-BE49-F238E27FC236}">
                    <a16:creationId xmlns:a16="http://schemas.microsoft.com/office/drawing/2014/main" id="{45E4D822-E4EE-42A4-9505-7CADF3215FC1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4" name="object 16">
                <a:extLst>
                  <a:ext uri="{FF2B5EF4-FFF2-40B4-BE49-F238E27FC236}">
                    <a16:creationId xmlns:a16="http://schemas.microsoft.com/office/drawing/2014/main" id="{8FB446F1-177A-48C7-AA68-20EF8DDC4FE4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5" name="object 17">
                <a:extLst>
                  <a:ext uri="{FF2B5EF4-FFF2-40B4-BE49-F238E27FC236}">
                    <a16:creationId xmlns:a16="http://schemas.microsoft.com/office/drawing/2014/main" id="{9EE4F620-34BF-48A9-A1B7-621B84AFD771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6" name="object 18">
                <a:extLst>
                  <a:ext uri="{FF2B5EF4-FFF2-40B4-BE49-F238E27FC236}">
                    <a16:creationId xmlns:a16="http://schemas.microsoft.com/office/drawing/2014/main" id="{CDDA9A53-9881-492C-B7F1-A1F1E19D8841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7" name="object 19">
                <a:extLst>
                  <a:ext uri="{FF2B5EF4-FFF2-40B4-BE49-F238E27FC236}">
                    <a16:creationId xmlns:a16="http://schemas.microsoft.com/office/drawing/2014/main" id="{51B2D008-2757-4F0E-9409-F14F9A4FB0A4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8" name="object 20">
                <a:extLst>
                  <a:ext uri="{FF2B5EF4-FFF2-40B4-BE49-F238E27FC236}">
                    <a16:creationId xmlns:a16="http://schemas.microsoft.com/office/drawing/2014/main" id="{48C1DAE6-AA06-4ABF-A2CF-FE0A1AC7EE5D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59" name="object 21">
                <a:extLst>
                  <a:ext uri="{FF2B5EF4-FFF2-40B4-BE49-F238E27FC236}">
                    <a16:creationId xmlns:a16="http://schemas.microsoft.com/office/drawing/2014/main" id="{A3C765B8-4078-4139-8175-97ED205DC3A7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22">
                <a:extLst>
                  <a:ext uri="{FF2B5EF4-FFF2-40B4-BE49-F238E27FC236}">
                    <a16:creationId xmlns:a16="http://schemas.microsoft.com/office/drawing/2014/main" id="{7FDED403-4A29-4502-BF24-D4606E10D278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3">
                <a:extLst>
                  <a:ext uri="{FF2B5EF4-FFF2-40B4-BE49-F238E27FC236}">
                    <a16:creationId xmlns:a16="http://schemas.microsoft.com/office/drawing/2014/main" id="{FE0AD794-F979-4403-930C-178E478F025C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2" name="object 24">
                <a:extLst>
                  <a:ext uri="{FF2B5EF4-FFF2-40B4-BE49-F238E27FC236}">
                    <a16:creationId xmlns:a16="http://schemas.microsoft.com/office/drawing/2014/main" id="{0157E4B7-0739-4DF8-B0F4-31EF0B6D6717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3" name="object 25">
                <a:extLst>
                  <a:ext uri="{FF2B5EF4-FFF2-40B4-BE49-F238E27FC236}">
                    <a16:creationId xmlns:a16="http://schemas.microsoft.com/office/drawing/2014/main" id="{3BA45B2A-3BB5-4086-9D5C-94D3203BE7B8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4" name="object 26">
                <a:extLst>
                  <a:ext uri="{FF2B5EF4-FFF2-40B4-BE49-F238E27FC236}">
                    <a16:creationId xmlns:a16="http://schemas.microsoft.com/office/drawing/2014/main" id="{3DD37EBF-F8AF-401B-ACBA-796C367A4DB9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5" name="object 27">
                <a:extLst>
                  <a:ext uri="{FF2B5EF4-FFF2-40B4-BE49-F238E27FC236}">
                    <a16:creationId xmlns:a16="http://schemas.microsoft.com/office/drawing/2014/main" id="{DD75AFA1-20B6-4588-932F-FF6A8F03AE98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6" name="object 28">
                <a:extLst>
                  <a:ext uri="{FF2B5EF4-FFF2-40B4-BE49-F238E27FC236}">
                    <a16:creationId xmlns:a16="http://schemas.microsoft.com/office/drawing/2014/main" id="{4CCD21D6-EC17-40B5-9405-13B79B97588B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7" name="object 29">
                <a:extLst>
                  <a:ext uri="{FF2B5EF4-FFF2-40B4-BE49-F238E27FC236}">
                    <a16:creationId xmlns:a16="http://schemas.microsoft.com/office/drawing/2014/main" id="{95351AF8-95C2-4DB9-BAA6-EBD67A2730EE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30">
                <a:extLst>
                  <a:ext uri="{FF2B5EF4-FFF2-40B4-BE49-F238E27FC236}">
                    <a16:creationId xmlns:a16="http://schemas.microsoft.com/office/drawing/2014/main" id="{AAC35899-E85D-4BCD-829F-E7D87A071834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1">
                <a:extLst>
                  <a:ext uri="{FF2B5EF4-FFF2-40B4-BE49-F238E27FC236}">
                    <a16:creationId xmlns:a16="http://schemas.microsoft.com/office/drawing/2014/main" id="{7E1FF31D-6891-4B9C-95A9-7DCF9D37B6E4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0" name="object 32">
                <a:extLst>
                  <a:ext uri="{FF2B5EF4-FFF2-40B4-BE49-F238E27FC236}">
                    <a16:creationId xmlns:a16="http://schemas.microsoft.com/office/drawing/2014/main" id="{C3720EBB-6734-4891-B249-6ABFA13D530B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1" name="object 33">
                <a:extLst>
                  <a:ext uri="{FF2B5EF4-FFF2-40B4-BE49-F238E27FC236}">
                    <a16:creationId xmlns:a16="http://schemas.microsoft.com/office/drawing/2014/main" id="{F67DD475-2D83-491B-8A95-461853121FAD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1" name="object 34">
              <a:extLst>
                <a:ext uri="{FF2B5EF4-FFF2-40B4-BE49-F238E27FC236}">
                  <a16:creationId xmlns:a16="http://schemas.microsoft.com/office/drawing/2014/main" id="{CADFE0C7-6619-499A-899E-7F6382547D35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2" name="Группа 41">
              <a:extLst>
                <a:ext uri="{FF2B5EF4-FFF2-40B4-BE49-F238E27FC236}">
                  <a16:creationId xmlns:a16="http://schemas.microsoft.com/office/drawing/2014/main" id="{0575E408-2532-4F5D-A7B1-D3F5FF47C70F}"/>
                </a:ext>
              </a:extLst>
            </p:cNvPr>
            <p:cNvGrpSpPr/>
            <p:nvPr/>
          </p:nvGrpSpPr>
          <p:grpSpPr>
            <a:xfrm>
              <a:off x="10224655" y="374366"/>
              <a:ext cx="1829412" cy="463217"/>
              <a:chOff x="5334459" y="4512138"/>
              <a:chExt cx="1829412" cy="463217"/>
            </a:xfrm>
          </p:grpSpPr>
          <p:sp>
            <p:nvSpPr>
              <p:cNvPr id="43" name="object 34">
                <a:extLst>
                  <a:ext uri="{FF2B5EF4-FFF2-40B4-BE49-F238E27FC236}">
                    <a16:creationId xmlns:a16="http://schemas.microsoft.com/office/drawing/2014/main" id="{0F3CF906-734B-457F-83D9-73E21F9A31E4}"/>
                  </a:ext>
                </a:extLst>
              </p:cNvPr>
              <p:cNvSpPr txBox="1"/>
              <p:nvPr/>
            </p:nvSpPr>
            <p:spPr>
              <a:xfrm>
                <a:off x="6098399" y="4531003"/>
                <a:ext cx="1065472" cy="444352"/>
              </a:xfrm>
              <a:prstGeom prst="rect">
                <a:avLst/>
              </a:prstGeom>
            </p:spPr>
            <p:txBody>
              <a:bodyPr vert="horz" wrap="square" lIns="0" tIns="28575" rIns="0" bIns="0" rtlCol="0" anchor="ctr">
                <a:spAutoFit/>
              </a:bodyPr>
              <a:lstStyle/>
              <a:p>
                <a:pPr marL="12700" marR="5080">
                  <a:spcBef>
                    <a:spcPts val="225"/>
                  </a:spcBef>
                </a:pPr>
                <a:r>
                  <a:rPr lang="ru-RU" sz="900" dirty="0">
                    <a:solidFill>
                      <a:srgbClr val="1D1D1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Муниципальный район </a:t>
                </a:r>
                <a:r>
                  <a:rPr lang="ru-RU" sz="900" dirty="0" err="1">
                    <a:solidFill>
                      <a:srgbClr val="1D1D1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Похвистневский</a:t>
                </a:r>
                <a:endParaRPr lang="ru-RU" sz="9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Прямоугольник 43">
                <a:extLst>
                  <a:ext uri="{FF2B5EF4-FFF2-40B4-BE49-F238E27FC236}">
                    <a16:creationId xmlns:a16="http://schemas.microsoft.com/office/drawing/2014/main" id="{8FC4837F-2B7D-47C5-86FF-306FE0C3C5B9}"/>
                  </a:ext>
                </a:extLst>
              </p:cNvPr>
              <p:cNvSpPr/>
              <p:nvPr/>
            </p:nvSpPr>
            <p:spPr>
              <a:xfrm>
                <a:off x="5334459" y="4512138"/>
                <a:ext cx="498763" cy="387824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900" i="1" dirty="0"/>
              </a:p>
            </p:txBody>
          </p:sp>
        </p:grpSp>
      </p:grpSp>
      <p:graphicFrame>
        <p:nvGraphicFramePr>
          <p:cNvPr id="73" name="Диаграмма 7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7964854"/>
              </p:ext>
            </p:extLst>
          </p:nvPr>
        </p:nvGraphicFramePr>
        <p:xfrm>
          <a:off x="0" y="1094384"/>
          <a:ext cx="6267450" cy="5230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graphicFrame>
        <p:nvGraphicFramePr>
          <p:cNvPr id="75" name="Диаграмма 7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83026603"/>
              </p:ext>
            </p:extLst>
          </p:nvPr>
        </p:nvGraphicFramePr>
        <p:xfrm>
          <a:off x="5786617" y="1107071"/>
          <a:ext cx="6267450" cy="52997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6277800"/>
              </p:ext>
            </p:extLst>
          </p:nvPr>
        </p:nvGraphicFramePr>
        <p:xfrm>
          <a:off x="2922196" y="5730606"/>
          <a:ext cx="6145604" cy="714375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32157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24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24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24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245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997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1" u="none" strike="noStrike" dirty="0">
                          <a:effectLst/>
                        </a:rPr>
                        <a:t>Количество (на 1 января)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1" u="none" strike="noStrike" dirty="0">
                          <a:effectLst/>
                        </a:rPr>
                        <a:t>2020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1" u="none" strike="noStrike" dirty="0">
                          <a:effectLst/>
                        </a:rPr>
                        <a:t>2021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1" u="none" strike="noStrike" dirty="0">
                          <a:effectLst/>
                        </a:rPr>
                        <a:t>2022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1" u="none" strike="noStrike" dirty="0">
                          <a:effectLst/>
                        </a:rPr>
                        <a:t>2023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334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u="none" strike="noStrike" dirty="0">
                          <a:effectLst/>
                        </a:rPr>
                        <a:t>Индивидуальные предприниматели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u="none" strike="noStrike" dirty="0">
                          <a:effectLst/>
                        </a:rPr>
                        <a:t>439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u="none" strike="noStrike" dirty="0">
                          <a:effectLst/>
                        </a:rPr>
                        <a:t>413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u="none" strike="noStrike" dirty="0">
                          <a:effectLst/>
                        </a:rPr>
                        <a:t>427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u="none" strike="noStrike">
                          <a:effectLst/>
                        </a:rPr>
                        <a:t>425</a:t>
                      </a:r>
                      <a:endParaRPr lang="ru-RU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97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u="none" strike="noStrike">
                          <a:effectLst/>
                        </a:rPr>
                        <a:t>Юридические лица</a:t>
                      </a:r>
                      <a:endParaRPr lang="ru-RU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u="none" strike="noStrike">
                          <a:effectLst/>
                        </a:rPr>
                        <a:t>137</a:t>
                      </a:r>
                      <a:endParaRPr lang="ru-RU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u="none" strike="noStrike">
                          <a:effectLst/>
                        </a:rPr>
                        <a:t>132</a:t>
                      </a:r>
                      <a:endParaRPr lang="ru-RU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u="none" strike="noStrike" dirty="0">
                          <a:effectLst/>
                        </a:rPr>
                        <a:t>127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u="none" strike="noStrike" dirty="0">
                          <a:effectLst/>
                        </a:rPr>
                        <a:t>129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74" name="Рисунок 73"/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403" y="296457"/>
            <a:ext cx="544069" cy="765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059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8">
            <a:extLst>
              <a:ext uri="{FF2B5EF4-FFF2-40B4-BE49-F238E27FC236}">
                <a16:creationId xmlns:a16="http://schemas.microsoft.com/office/drawing/2014/main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318975" y="149574"/>
            <a:ext cx="8748825" cy="944810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400"/>
              </a:lnSpc>
              <a:spcBef>
                <a:spcPts val="780"/>
              </a:spcBef>
            </a:pP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ЭКОНОМИЧЕСКОЕ РАЗВИТИЕ</a:t>
            </a:r>
            <a:b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АНАЛИЗ ДЕЛОВОЙ АКТИВНОСТИ</a:t>
            </a:r>
            <a:endParaRPr lang="ru-RU" sz="2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94683" y="6444981"/>
            <a:ext cx="159384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6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2A323612-7DF9-4846-AE8E-618FA3841312}"/>
              </a:ext>
            </a:extLst>
          </p:cNvPr>
          <p:cNvGrpSpPr/>
          <p:nvPr/>
        </p:nvGrpSpPr>
        <p:grpSpPr>
          <a:xfrm>
            <a:off x="7528468" y="349323"/>
            <a:ext cx="4525599" cy="565077"/>
            <a:chOff x="7528468" y="349323"/>
            <a:chExt cx="4525599" cy="565077"/>
          </a:xfrm>
        </p:grpSpPr>
        <p:grpSp>
          <p:nvGrpSpPr>
            <p:cNvPr id="40" name="object 6">
              <a:extLst>
                <a:ext uri="{FF2B5EF4-FFF2-40B4-BE49-F238E27FC236}">
                  <a16:creationId xmlns:a16="http://schemas.microsoft.com/office/drawing/2014/main" id="{C37365B9-1CF8-4082-96CF-86C1886A42B9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5" name="object 7">
                <a:extLst>
                  <a:ext uri="{FF2B5EF4-FFF2-40B4-BE49-F238E27FC236}">
                    <a16:creationId xmlns:a16="http://schemas.microsoft.com/office/drawing/2014/main" id="{D72F2C17-315D-4A09-966C-576C84AAFE9B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6" name="object 8">
                <a:extLst>
                  <a:ext uri="{FF2B5EF4-FFF2-40B4-BE49-F238E27FC236}">
                    <a16:creationId xmlns:a16="http://schemas.microsoft.com/office/drawing/2014/main" id="{E374B04A-3F39-4B53-9EC2-67D9CF2BB702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7" name="object 9">
                <a:extLst>
                  <a:ext uri="{FF2B5EF4-FFF2-40B4-BE49-F238E27FC236}">
                    <a16:creationId xmlns:a16="http://schemas.microsoft.com/office/drawing/2014/main" id="{45F019FE-30A3-482C-9F40-F6F86E09D085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10">
                <a:extLst>
                  <a:ext uri="{FF2B5EF4-FFF2-40B4-BE49-F238E27FC236}">
                    <a16:creationId xmlns:a16="http://schemas.microsoft.com/office/drawing/2014/main" id="{EE9BC837-5AE4-4728-BC8E-95109EBC1938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1">
                <a:extLst>
                  <a:ext uri="{FF2B5EF4-FFF2-40B4-BE49-F238E27FC236}">
                    <a16:creationId xmlns:a16="http://schemas.microsoft.com/office/drawing/2014/main" id="{87CE25F2-E11D-4CE4-833E-30123F2B7C6E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0" name="object 12">
                <a:extLst>
                  <a:ext uri="{FF2B5EF4-FFF2-40B4-BE49-F238E27FC236}">
                    <a16:creationId xmlns:a16="http://schemas.microsoft.com/office/drawing/2014/main" id="{85095680-00EE-4514-8A26-F459BD0A9D81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1" name="object 13">
                <a:extLst>
                  <a:ext uri="{FF2B5EF4-FFF2-40B4-BE49-F238E27FC236}">
                    <a16:creationId xmlns:a16="http://schemas.microsoft.com/office/drawing/2014/main" id="{16657EEF-68DD-4673-B59C-8D98DDDAC9BB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2" name="object 14">
                <a:extLst>
                  <a:ext uri="{FF2B5EF4-FFF2-40B4-BE49-F238E27FC236}">
                    <a16:creationId xmlns:a16="http://schemas.microsoft.com/office/drawing/2014/main" id="{E2B906FB-3239-4093-B612-2F133655587F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15">
                <a:extLst>
                  <a:ext uri="{FF2B5EF4-FFF2-40B4-BE49-F238E27FC236}">
                    <a16:creationId xmlns:a16="http://schemas.microsoft.com/office/drawing/2014/main" id="{45E4D822-E4EE-42A4-9505-7CADF3215FC1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4" name="object 16">
                <a:extLst>
                  <a:ext uri="{FF2B5EF4-FFF2-40B4-BE49-F238E27FC236}">
                    <a16:creationId xmlns:a16="http://schemas.microsoft.com/office/drawing/2014/main" id="{8FB446F1-177A-48C7-AA68-20EF8DDC4FE4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5" name="object 17">
                <a:extLst>
                  <a:ext uri="{FF2B5EF4-FFF2-40B4-BE49-F238E27FC236}">
                    <a16:creationId xmlns:a16="http://schemas.microsoft.com/office/drawing/2014/main" id="{9EE4F620-34BF-48A9-A1B7-621B84AFD771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6" name="object 18">
                <a:extLst>
                  <a:ext uri="{FF2B5EF4-FFF2-40B4-BE49-F238E27FC236}">
                    <a16:creationId xmlns:a16="http://schemas.microsoft.com/office/drawing/2014/main" id="{CDDA9A53-9881-492C-B7F1-A1F1E19D8841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7" name="object 19">
                <a:extLst>
                  <a:ext uri="{FF2B5EF4-FFF2-40B4-BE49-F238E27FC236}">
                    <a16:creationId xmlns:a16="http://schemas.microsoft.com/office/drawing/2014/main" id="{51B2D008-2757-4F0E-9409-F14F9A4FB0A4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8" name="object 20">
                <a:extLst>
                  <a:ext uri="{FF2B5EF4-FFF2-40B4-BE49-F238E27FC236}">
                    <a16:creationId xmlns:a16="http://schemas.microsoft.com/office/drawing/2014/main" id="{48C1DAE6-AA06-4ABF-A2CF-FE0A1AC7EE5D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59" name="object 21">
                <a:extLst>
                  <a:ext uri="{FF2B5EF4-FFF2-40B4-BE49-F238E27FC236}">
                    <a16:creationId xmlns:a16="http://schemas.microsoft.com/office/drawing/2014/main" id="{A3C765B8-4078-4139-8175-97ED205DC3A7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22">
                <a:extLst>
                  <a:ext uri="{FF2B5EF4-FFF2-40B4-BE49-F238E27FC236}">
                    <a16:creationId xmlns:a16="http://schemas.microsoft.com/office/drawing/2014/main" id="{7FDED403-4A29-4502-BF24-D4606E10D278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3">
                <a:extLst>
                  <a:ext uri="{FF2B5EF4-FFF2-40B4-BE49-F238E27FC236}">
                    <a16:creationId xmlns:a16="http://schemas.microsoft.com/office/drawing/2014/main" id="{FE0AD794-F979-4403-930C-178E478F025C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2" name="object 24">
                <a:extLst>
                  <a:ext uri="{FF2B5EF4-FFF2-40B4-BE49-F238E27FC236}">
                    <a16:creationId xmlns:a16="http://schemas.microsoft.com/office/drawing/2014/main" id="{0157E4B7-0739-4DF8-B0F4-31EF0B6D6717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3" name="object 25">
                <a:extLst>
                  <a:ext uri="{FF2B5EF4-FFF2-40B4-BE49-F238E27FC236}">
                    <a16:creationId xmlns:a16="http://schemas.microsoft.com/office/drawing/2014/main" id="{3BA45B2A-3BB5-4086-9D5C-94D3203BE7B8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4" name="object 26">
                <a:extLst>
                  <a:ext uri="{FF2B5EF4-FFF2-40B4-BE49-F238E27FC236}">
                    <a16:creationId xmlns:a16="http://schemas.microsoft.com/office/drawing/2014/main" id="{3DD37EBF-F8AF-401B-ACBA-796C367A4DB9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5" name="object 27">
                <a:extLst>
                  <a:ext uri="{FF2B5EF4-FFF2-40B4-BE49-F238E27FC236}">
                    <a16:creationId xmlns:a16="http://schemas.microsoft.com/office/drawing/2014/main" id="{DD75AFA1-20B6-4588-932F-FF6A8F03AE98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6" name="object 28">
                <a:extLst>
                  <a:ext uri="{FF2B5EF4-FFF2-40B4-BE49-F238E27FC236}">
                    <a16:creationId xmlns:a16="http://schemas.microsoft.com/office/drawing/2014/main" id="{4CCD21D6-EC17-40B5-9405-13B79B97588B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7" name="object 29">
                <a:extLst>
                  <a:ext uri="{FF2B5EF4-FFF2-40B4-BE49-F238E27FC236}">
                    <a16:creationId xmlns:a16="http://schemas.microsoft.com/office/drawing/2014/main" id="{95351AF8-95C2-4DB9-BAA6-EBD67A2730EE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30">
                <a:extLst>
                  <a:ext uri="{FF2B5EF4-FFF2-40B4-BE49-F238E27FC236}">
                    <a16:creationId xmlns:a16="http://schemas.microsoft.com/office/drawing/2014/main" id="{AAC35899-E85D-4BCD-829F-E7D87A071834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1">
                <a:extLst>
                  <a:ext uri="{FF2B5EF4-FFF2-40B4-BE49-F238E27FC236}">
                    <a16:creationId xmlns:a16="http://schemas.microsoft.com/office/drawing/2014/main" id="{7E1FF31D-6891-4B9C-95A9-7DCF9D37B6E4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0" name="object 32">
                <a:extLst>
                  <a:ext uri="{FF2B5EF4-FFF2-40B4-BE49-F238E27FC236}">
                    <a16:creationId xmlns:a16="http://schemas.microsoft.com/office/drawing/2014/main" id="{C3720EBB-6734-4891-B249-6ABFA13D530B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1" name="object 33">
                <a:extLst>
                  <a:ext uri="{FF2B5EF4-FFF2-40B4-BE49-F238E27FC236}">
                    <a16:creationId xmlns:a16="http://schemas.microsoft.com/office/drawing/2014/main" id="{F67DD475-2D83-491B-8A95-461853121FAD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1" name="object 34">
              <a:extLst>
                <a:ext uri="{FF2B5EF4-FFF2-40B4-BE49-F238E27FC236}">
                  <a16:creationId xmlns:a16="http://schemas.microsoft.com/office/drawing/2014/main" id="{CADFE0C7-6619-499A-899E-7F6382547D35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2" name="Группа 41">
              <a:extLst>
                <a:ext uri="{FF2B5EF4-FFF2-40B4-BE49-F238E27FC236}">
                  <a16:creationId xmlns:a16="http://schemas.microsoft.com/office/drawing/2014/main" id="{0575E408-2532-4F5D-A7B1-D3F5FF47C70F}"/>
                </a:ext>
              </a:extLst>
            </p:cNvPr>
            <p:cNvGrpSpPr/>
            <p:nvPr/>
          </p:nvGrpSpPr>
          <p:grpSpPr>
            <a:xfrm>
              <a:off x="10319230" y="393231"/>
              <a:ext cx="1734837" cy="521169"/>
              <a:chOff x="5429034" y="4531003"/>
              <a:chExt cx="1734837" cy="521169"/>
            </a:xfrm>
          </p:grpSpPr>
          <p:sp>
            <p:nvSpPr>
              <p:cNvPr id="43" name="object 34">
                <a:extLst>
                  <a:ext uri="{FF2B5EF4-FFF2-40B4-BE49-F238E27FC236}">
                    <a16:creationId xmlns:a16="http://schemas.microsoft.com/office/drawing/2014/main" id="{0F3CF906-734B-457F-83D9-73E21F9A31E4}"/>
                  </a:ext>
                </a:extLst>
              </p:cNvPr>
              <p:cNvSpPr txBox="1"/>
              <p:nvPr/>
            </p:nvSpPr>
            <p:spPr>
              <a:xfrm>
                <a:off x="6098399" y="4531003"/>
                <a:ext cx="1065472" cy="444352"/>
              </a:xfrm>
              <a:prstGeom prst="rect">
                <a:avLst/>
              </a:prstGeom>
            </p:spPr>
            <p:txBody>
              <a:bodyPr vert="horz" wrap="square" lIns="0" tIns="28575" rIns="0" bIns="0" rtlCol="0" anchor="ctr">
                <a:spAutoFit/>
              </a:bodyPr>
              <a:lstStyle/>
              <a:p>
                <a:pPr marL="12700" marR="5080">
                  <a:spcBef>
                    <a:spcPts val="225"/>
                  </a:spcBef>
                </a:pPr>
                <a:r>
                  <a:rPr lang="ru-RU" sz="900" dirty="0">
                    <a:solidFill>
                      <a:srgbClr val="1D1D1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Муниципальный район </a:t>
                </a:r>
                <a:r>
                  <a:rPr lang="ru-RU" sz="900" dirty="0" err="1">
                    <a:solidFill>
                      <a:srgbClr val="1D1D1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Похвистневский</a:t>
                </a:r>
                <a:endParaRPr lang="ru-RU" sz="9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Прямоугольник 43">
                <a:extLst>
                  <a:ext uri="{FF2B5EF4-FFF2-40B4-BE49-F238E27FC236}">
                    <a16:creationId xmlns:a16="http://schemas.microsoft.com/office/drawing/2014/main" id="{8FC4837F-2B7D-47C5-86FF-306FE0C3C5B9}"/>
                  </a:ext>
                </a:extLst>
              </p:cNvPr>
              <p:cNvSpPr/>
              <p:nvPr/>
            </p:nvSpPr>
            <p:spPr>
              <a:xfrm>
                <a:off x="5429034" y="4578802"/>
                <a:ext cx="404188" cy="47337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900" i="1" dirty="0"/>
              </a:p>
            </p:txBody>
          </p:sp>
        </p:grpSp>
      </p:grpSp>
      <p:sp>
        <p:nvSpPr>
          <p:cNvPr id="79" name="Rectangle 4"/>
          <p:cNvSpPr>
            <a:spLocks noChangeArrowheads="1"/>
          </p:cNvSpPr>
          <p:nvPr/>
        </p:nvSpPr>
        <p:spPr bwMode="auto">
          <a:xfrm>
            <a:off x="543529" y="1462476"/>
            <a:ext cx="2199641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ru-RU" altLang="ru-RU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rPr>
              <a:t>Производство мяса</a:t>
            </a:r>
          </a:p>
          <a:p>
            <a:pPr algn="ctr" eaLnBrk="1" hangingPunct="1"/>
            <a:r>
              <a:rPr lang="ru-RU" altLang="ru-RU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rPr>
              <a:t>на убой в живом весе</a:t>
            </a:r>
          </a:p>
          <a:p>
            <a:pPr algn="ctr" eaLnBrk="1" hangingPunct="1"/>
            <a:r>
              <a:rPr lang="ru-RU" altLang="ru-RU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rPr>
              <a:t>(всего </a:t>
            </a:r>
            <a:r>
              <a:rPr lang="ru-RU" altLang="ru-RU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rPr>
              <a:t>2562,7 </a:t>
            </a:r>
            <a:r>
              <a:rPr lang="ru-RU" altLang="ru-RU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rPr>
              <a:t>тонн)</a:t>
            </a:r>
          </a:p>
        </p:txBody>
      </p:sp>
      <p:graphicFrame>
        <p:nvGraphicFramePr>
          <p:cNvPr id="80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4387460"/>
              </p:ext>
            </p:extLst>
          </p:nvPr>
        </p:nvGraphicFramePr>
        <p:xfrm>
          <a:off x="348320" y="2275507"/>
          <a:ext cx="2831657" cy="20456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sp>
        <p:nvSpPr>
          <p:cNvPr id="81" name="Rectangle 7"/>
          <p:cNvSpPr>
            <a:spLocks noChangeArrowheads="1"/>
          </p:cNvSpPr>
          <p:nvPr/>
        </p:nvSpPr>
        <p:spPr bwMode="auto">
          <a:xfrm>
            <a:off x="4747889" y="1565366"/>
            <a:ext cx="209223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ru-RU" altLang="ru-RU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rPr>
              <a:t>Молоко</a:t>
            </a:r>
          </a:p>
          <a:p>
            <a:pPr algn="ctr" eaLnBrk="1" hangingPunct="1"/>
            <a:r>
              <a:rPr lang="ru-RU" altLang="ru-RU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rPr>
              <a:t>(20014,0 </a:t>
            </a:r>
            <a:r>
              <a:rPr lang="ru-RU" altLang="ru-RU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rPr>
              <a:t>тонн всего)</a:t>
            </a:r>
          </a:p>
        </p:txBody>
      </p:sp>
      <p:graphicFrame>
        <p:nvGraphicFramePr>
          <p:cNvPr id="82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6825502"/>
              </p:ext>
            </p:extLst>
          </p:nvPr>
        </p:nvGraphicFramePr>
        <p:xfrm>
          <a:off x="4743914" y="2204580"/>
          <a:ext cx="2830542" cy="204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sp>
        <p:nvSpPr>
          <p:cNvPr id="83" name="Rectangle 13"/>
          <p:cNvSpPr>
            <a:spLocks noChangeArrowheads="1"/>
          </p:cNvSpPr>
          <p:nvPr/>
        </p:nvSpPr>
        <p:spPr bwMode="auto">
          <a:xfrm>
            <a:off x="9010696" y="1565803"/>
            <a:ext cx="232307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ru-RU" altLang="ru-RU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rPr>
              <a:t>Вся посевная площадь</a:t>
            </a:r>
          </a:p>
          <a:p>
            <a:pPr algn="ctr" eaLnBrk="1" hangingPunct="1"/>
            <a:r>
              <a:rPr lang="ru-RU" altLang="ru-RU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rPr>
              <a:t>(82479 </a:t>
            </a:r>
            <a:r>
              <a:rPr lang="ru-RU" altLang="ru-RU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rPr>
              <a:t>га всего)</a:t>
            </a:r>
          </a:p>
        </p:txBody>
      </p:sp>
      <p:graphicFrame>
        <p:nvGraphicFramePr>
          <p:cNvPr id="8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7648264"/>
              </p:ext>
            </p:extLst>
          </p:nvPr>
        </p:nvGraphicFramePr>
        <p:xfrm>
          <a:off x="8992262" y="2177120"/>
          <a:ext cx="2830542" cy="204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  <p:sp>
        <p:nvSpPr>
          <p:cNvPr id="85" name="Rectangle 10"/>
          <p:cNvSpPr>
            <a:spLocks noChangeArrowheads="1"/>
          </p:cNvSpPr>
          <p:nvPr/>
        </p:nvSpPr>
        <p:spPr bwMode="auto">
          <a:xfrm>
            <a:off x="4504580" y="4200709"/>
            <a:ext cx="282320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ru-RU" altLang="ru-RU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rPr>
              <a:t>Зерно (132862 тонны </a:t>
            </a:r>
            <a:r>
              <a:rPr lang="ru-RU" altLang="ru-RU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rPr>
              <a:t>всего)</a:t>
            </a:r>
          </a:p>
        </p:txBody>
      </p:sp>
      <p:graphicFrame>
        <p:nvGraphicFramePr>
          <p:cNvPr id="8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798674"/>
              </p:ext>
            </p:extLst>
          </p:nvPr>
        </p:nvGraphicFramePr>
        <p:xfrm>
          <a:off x="4747889" y="4494639"/>
          <a:ext cx="2830542" cy="204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8"/>
          </a:graphicData>
        </a:graphic>
      </p:graphicFrame>
      <p:sp>
        <p:nvSpPr>
          <p:cNvPr id="87" name="Rectangle 12"/>
          <p:cNvSpPr>
            <a:spLocks noChangeArrowheads="1"/>
          </p:cNvSpPr>
          <p:nvPr/>
        </p:nvSpPr>
        <p:spPr bwMode="auto">
          <a:xfrm>
            <a:off x="7581087" y="4172731"/>
            <a:ext cx="46109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rPr>
              <a:t>Подсолнечник (29152 тонны </a:t>
            </a:r>
            <a:r>
              <a:rPr lang="ru-RU" altLang="ru-RU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rPr>
              <a:t>всего)</a:t>
            </a:r>
          </a:p>
        </p:txBody>
      </p:sp>
      <p:graphicFrame>
        <p:nvGraphicFramePr>
          <p:cNvPr id="88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6440945"/>
              </p:ext>
            </p:extLst>
          </p:nvPr>
        </p:nvGraphicFramePr>
        <p:xfrm>
          <a:off x="8916958" y="4465414"/>
          <a:ext cx="2830542" cy="204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9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0" y="1131041"/>
            <a:ext cx="1219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rPr>
              <a:t>Удельный вес с/х предприятий, КФХ и ЛПХ в производстве продукции с/х за 2022 год</a:t>
            </a:r>
          </a:p>
          <a:p>
            <a:endParaRPr lang="ru-RU" b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3228" y="4998900"/>
            <a:ext cx="4590159" cy="1070098"/>
          </a:xfrm>
          <a:prstGeom prst="rect">
            <a:avLst/>
          </a:prstGeom>
        </p:spPr>
      </p:pic>
      <p:pic>
        <p:nvPicPr>
          <p:cNvPr id="73" name="Рисунок 72"/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9289" y="222593"/>
            <a:ext cx="544069" cy="765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417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Рисунок 7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3" b="13301"/>
          <a:stretch/>
        </p:blipFill>
        <p:spPr>
          <a:xfrm>
            <a:off x="1014787" y="986485"/>
            <a:ext cx="10191408" cy="5857103"/>
          </a:xfrm>
          <a:prstGeom prst="rect">
            <a:avLst/>
          </a:prstGeom>
        </p:spPr>
      </p:pic>
      <p:sp>
        <p:nvSpPr>
          <p:cNvPr id="4" name="object 38">
            <a:extLst>
              <a:ext uri="{FF2B5EF4-FFF2-40B4-BE49-F238E27FC236}">
                <a16:creationId xmlns:a16="http://schemas.microsoft.com/office/drawing/2014/main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318975" y="233411"/>
            <a:ext cx="8748825" cy="777136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00000"/>
              </a:lnSpc>
              <a:spcBef>
                <a:spcPts val="780"/>
              </a:spcBef>
            </a:pPr>
            <a:r>
              <a:rPr lang="ru-RU" sz="22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ИНВЕСТИЦИОННАЯ АКТИВНОСТЬ И ПРОЕКТЫ</a:t>
            </a:r>
            <a:br>
              <a:rPr lang="ru-RU" sz="22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2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АКТИВНОЙ СТАДИИ РЕАЛИЗАЦИИ</a:t>
            </a:r>
            <a:endParaRPr lang="ru-RU" sz="22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94683" y="6444981"/>
            <a:ext cx="159384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7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68EDA679-45DB-4860-8930-A6EE74C06F23}"/>
              </a:ext>
            </a:extLst>
          </p:cNvPr>
          <p:cNvGrpSpPr/>
          <p:nvPr/>
        </p:nvGrpSpPr>
        <p:grpSpPr>
          <a:xfrm>
            <a:off x="7528468" y="349323"/>
            <a:ext cx="4525599" cy="496678"/>
            <a:chOff x="7528468" y="349323"/>
            <a:chExt cx="4525599" cy="496678"/>
          </a:xfrm>
        </p:grpSpPr>
        <p:grpSp>
          <p:nvGrpSpPr>
            <p:cNvPr id="40" name="object 6">
              <a:extLst>
                <a:ext uri="{FF2B5EF4-FFF2-40B4-BE49-F238E27FC236}">
                  <a16:creationId xmlns:a16="http://schemas.microsoft.com/office/drawing/2014/main" id="{2B9DEEAC-6128-4A26-B7A8-D09F9203FF9F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5" name="object 7">
                <a:extLst>
                  <a:ext uri="{FF2B5EF4-FFF2-40B4-BE49-F238E27FC236}">
                    <a16:creationId xmlns:a16="http://schemas.microsoft.com/office/drawing/2014/main" id="{410C9637-77E9-4B4C-AC94-50951C498A98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6" name="object 8">
                <a:extLst>
                  <a:ext uri="{FF2B5EF4-FFF2-40B4-BE49-F238E27FC236}">
                    <a16:creationId xmlns:a16="http://schemas.microsoft.com/office/drawing/2014/main" id="{01C86778-4DC2-4178-8896-4028C5DD1C53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7" name="object 9">
                <a:extLst>
                  <a:ext uri="{FF2B5EF4-FFF2-40B4-BE49-F238E27FC236}">
                    <a16:creationId xmlns:a16="http://schemas.microsoft.com/office/drawing/2014/main" id="{92A4ACA2-ECB7-46A1-A96F-F7C68C6F0807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10">
                <a:extLst>
                  <a:ext uri="{FF2B5EF4-FFF2-40B4-BE49-F238E27FC236}">
                    <a16:creationId xmlns:a16="http://schemas.microsoft.com/office/drawing/2014/main" id="{09549057-CE3C-4DBD-A2F9-DB9FFF544C8E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1">
                <a:extLst>
                  <a:ext uri="{FF2B5EF4-FFF2-40B4-BE49-F238E27FC236}">
                    <a16:creationId xmlns:a16="http://schemas.microsoft.com/office/drawing/2014/main" id="{743547F1-9735-4FBB-8307-71D9ECA03605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0" name="object 12">
                <a:extLst>
                  <a:ext uri="{FF2B5EF4-FFF2-40B4-BE49-F238E27FC236}">
                    <a16:creationId xmlns:a16="http://schemas.microsoft.com/office/drawing/2014/main" id="{5BFEE3A3-262B-4605-8973-8FC33D55191E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1" name="object 13">
                <a:extLst>
                  <a:ext uri="{FF2B5EF4-FFF2-40B4-BE49-F238E27FC236}">
                    <a16:creationId xmlns:a16="http://schemas.microsoft.com/office/drawing/2014/main" id="{BB49D021-EA73-4877-B543-1773B812E1F6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2" name="object 14">
                <a:extLst>
                  <a:ext uri="{FF2B5EF4-FFF2-40B4-BE49-F238E27FC236}">
                    <a16:creationId xmlns:a16="http://schemas.microsoft.com/office/drawing/2014/main" id="{2B3C7BB2-8ED8-4875-8E91-D814DB9600FC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15">
                <a:extLst>
                  <a:ext uri="{FF2B5EF4-FFF2-40B4-BE49-F238E27FC236}">
                    <a16:creationId xmlns:a16="http://schemas.microsoft.com/office/drawing/2014/main" id="{86EC53F0-55B1-408F-A14D-55EA35529A66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4" name="object 16">
                <a:extLst>
                  <a:ext uri="{FF2B5EF4-FFF2-40B4-BE49-F238E27FC236}">
                    <a16:creationId xmlns:a16="http://schemas.microsoft.com/office/drawing/2014/main" id="{33446C07-CE94-4767-8006-89AB60C2A233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5" name="object 17">
                <a:extLst>
                  <a:ext uri="{FF2B5EF4-FFF2-40B4-BE49-F238E27FC236}">
                    <a16:creationId xmlns:a16="http://schemas.microsoft.com/office/drawing/2014/main" id="{98C94ED2-588A-49C8-B841-5AB6685DE6BF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6" name="object 18">
                <a:extLst>
                  <a:ext uri="{FF2B5EF4-FFF2-40B4-BE49-F238E27FC236}">
                    <a16:creationId xmlns:a16="http://schemas.microsoft.com/office/drawing/2014/main" id="{0775EE98-6334-4428-B0FE-05F6EF343AE8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7" name="object 19">
                <a:extLst>
                  <a:ext uri="{FF2B5EF4-FFF2-40B4-BE49-F238E27FC236}">
                    <a16:creationId xmlns:a16="http://schemas.microsoft.com/office/drawing/2014/main" id="{A708AC05-C75B-4DF9-AA2C-EFD53A3058B9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8" name="object 20">
                <a:extLst>
                  <a:ext uri="{FF2B5EF4-FFF2-40B4-BE49-F238E27FC236}">
                    <a16:creationId xmlns:a16="http://schemas.microsoft.com/office/drawing/2014/main" id="{BFA3BFC5-A489-4A3B-9C61-AE695CC281D8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59" name="object 21">
                <a:extLst>
                  <a:ext uri="{FF2B5EF4-FFF2-40B4-BE49-F238E27FC236}">
                    <a16:creationId xmlns:a16="http://schemas.microsoft.com/office/drawing/2014/main" id="{95DDE9C4-1EA9-446F-A7CD-C46CE5A79290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22">
                <a:extLst>
                  <a:ext uri="{FF2B5EF4-FFF2-40B4-BE49-F238E27FC236}">
                    <a16:creationId xmlns:a16="http://schemas.microsoft.com/office/drawing/2014/main" id="{11276ABA-398F-4CED-A410-743AB2A55A20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3">
                <a:extLst>
                  <a:ext uri="{FF2B5EF4-FFF2-40B4-BE49-F238E27FC236}">
                    <a16:creationId xmlns:a16="http://schemas.microsoft.com/office/drawing/2014/main" id="{0FA7E322-62D1-41CD-AF8E-080EE4C2D8B1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2" name="object 24">
                <a:extLst>
                  <a:ext uri="{FF2B5EF4-FFF2-40B4-BE49-F238E27FC236}">
                    <a16:creationId xmlns:a16="http://schemas.microsoft.com/office/drawing/2014/main" id="{EEA0F416-F6A2-4541-A9EA-943AD64503FE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3" name="object 25">
                <a:extLst>
                  <a:ext uri="{FF2B5EF4-FFF2-40B4-BE49-F238E27FC236}">
                    <a16:creationId xmlns:a16="http://schemas.microsoft.com/office/drawing/2014/main" id="{FDAA8AF1-9A02-4CFB-B588-E129FB86D631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4" name="object 26">
                <a:extLst>
                  <a:ext uri="{FF2B5EF4-FFF2-40B4-BE49-F238E27FC236}">
                    <a16:creationId xmlns:a16="http://schemas.microsoft.com/office/drawing/2014/main" id="{E0706D5C-A8DA-4662-ABA5-F1F43217B364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5" name="object 27">
                <a:extLst>
                  <a:ext uri="{FF2B5EF4-FFF2-40B4-BE49-F238E27FC236}">
                    <a16:creationId xmlns:a16="http://schemas.microsoft.com/office/drawing/2014/main" id="{0C3D2FB5-3A94-4FEC-95F3-BA90DADA601E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6" name="object 28">
                <a:extLst>
                  <a:ext uri="{FF2B5EF4-FFF2-40B4-BE49-F238E27FC236}">
                    <a16:creationId xmlns:a16="http://schemas.microsoft.com/office/drawing/2014/main" id="{87A745F1-15A0-49D5-B191-A768FA3CA2B7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7" name="object 29">
                <a:extLst>
                  <a:ext uri="{FF2B5EF4-FFF2-40B4-BE49-F238E27FC236}">
                    <a16:creationId xmlns:a16="http://schemas.microsoft.com/office/drawing/2014/main" id="{4DE3AD90-31D9-4CFE-A80F-0220695E6BED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30">
                <a:extLst>
                  <a:ext uri="{FF2B5EF4-FFF2-40B4-BE49-F238E27FC236}">
                    <a16:creationId xmlns:a16="http://schemas.microsoft.com/office/drawing/2014/main" id="{BAC34BDB-A78E-42AD-A585-A7A0CE16A332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1">
                <a:extLst>
                  <a:ext uri="{FF2B5EF4-FFF2-40B4-BE49-F238E27FC236}">
                    <a16:creationId xmlns:a16="http://schemas.microsoft.com/office/drawing/2014/main" id="{FD655618-FEFD-4825-8926-C68656126041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0" name="object 32">
                <a:extLst>
                  <a:ext uri="{FF2B5EF4-FFF2-40B4-BE49-F238E27FC236}">
                    <a16:creationId xmlns:a16="http://schemas.microsoft.com/office/drawing/2014/main" id="{58AD6959-0EB3-4EC1-8156-803CCD4BEEF8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1" name="object 33">
                <a:extLst>
                  <a:ext uri="{FF2B5EF4-FFF2-40B4-BE49-F238E27FC236}">
                    <a16:creationId xmlns:a16="http://schemas.microsoft.com/office/drawing/2014/main" id="{48D0D331-C20F-4CF3-89DB-03736D123481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1" name="object 34">
              <a:extLst>
                <a:ext uri="{FF2B5EF4-FFF2-40B4-BE49-F238E27FC236}">
                  <a16:creationId xmlns:a16="http://schemas.microsoft.com/office/drawing/2014/main" id="{9534C45D-521D-447F-A9E2-C8C86878BCB6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2" name="Группа 41">
              <a:extLst>
                <a:ext uri="{FF2B5EF4-FFF2-40B4-BE49-F238E27FC236}">
                  <a16:creationId xmlns:a16="http://schemas.microsoft.com/office/drawing/2014/main" id="{05C6D8C0-A34E-49B6-AB51-0EB0F320041E}"/>
                </a:ext>
              </a:extLst>
            </p:cNvPr>
            <p:cNvGrpSpPr/>
            <p:nvPr/>
          </p:nvGrpSpPr>
          <p:grpSpPr>
            <a:xfrm>
              <a:off x="10183091" y="393231"/>
              <a:ext cx="1870976" cy="444352"/>
              <a:chOff x="5292895" y="4531003"/>
              <a:chExt cx="1870976" cy="444352"/>
            </a:xfrm>
          </p:grpSpPr>
          <p:sp>
            <p:nvSpPr>
              <p:cNvPr id="43" name="object 34">
                <a:extLst>
                  <a:ext uri="{FF2B5EF4-FFF2-40B4-BE49-F238E27FC236}">
                    <a16:creationId xmlns:a16="http://schemas.microsoft.com/office/drawing/2014/main" id="{574392C0-321A-4A5A-BD98-097F9E7F583B}"/>
                  </a:ext>
                </a:extLst>
              </p:cNvPr>
              <p:cNvSpPr txBox="1"/>
              <p:nvPr/>
            </p:nvSpPr>
            <p:spPr>
              <a:xfrm>
                <a:off x="6098399" y="4531003"/>
                <a:ext cx="1065472" cy="444352"/>
              </a:xfrm>
              <a:prstGeom prst="rect">
                <a:avLst/>
              </a:prstGeom>
            </p:spPr>
            <p:txBody>
              <a:bodyPr vert="horz" wrap="square" lIns="0" tIns="28575" rIns="0" bIns="0" rtlCol="0" anchor="ctr">
                <a:spAutoFit/>
              </a:bodyPr>
              <a:lstStyle/>
              <a:p>
                <a:pPr marL="12700" marR="5080">
                  <a:spcBef>
                    <a:spcPts val="225"/>
                  </a:spcBef>
                </a:pPr>
                <a:r>
                  <a:rPr lang="ru-RU" sz="900" dirty="0">
                    <a:solidFill>
                      <a:srgbClr val="1D1D1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Муниципальный район </a:t>
                </a:r>
                <a:r>
                  <a:rPr lang="ru-RU" sz="900" dirty="0" err="1">
                    <a:solidFill>
                      <a:srgbClr val="1D1D1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Похвистневский</a:t>
                </a:r>
                <a:endParaRPr lang="ru-RU" sz="9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Прямоугольник 43">
                <a:extLst>
                  <a:ext uri="{FF2B5EF4-FFF2-40B4-BE49-F238E27FC236}">
                    <a16:creationId xmlns:a16="http://schemas.microsoft.com/office/drawing/2014/main" id="{D680FDF8-95CE-434C-9354-6694E5D39416}"/>
                  </a:ext>
                </a:extLst>
              </p:cNvPr>
              <p:cNvSpPr/>
              <p:nvPr/>
            </p:nvSpPr>
            <p:spPr>
              <a:xfrm>
                <a:off x="5292895" y="4550444"/>
                <a:ext cx="457200" cy="424911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900" i="1" dirty="0"/>
              </a:p>
            </p:txBody>
          </p:sp>
        </p:grpSp>
      </p:grpSp>
      <p:pic>
        <p:nvPicPr>
          <p:cNvPr id="74" name="Рисунок 73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942" y="269885"/>
            <a:ext cx="544069" cy="765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631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8">
            <a:extLst>
              <a:ext uri="{FF2B5EF4-FFF2-40B4-BE49-F238E27FC236}">
                <a16:creationId xmlns:a16="http://schemas.microsoft.com/office/drawing/2014/main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318975" y="233411"/>
            <a:ext cx="8748825" cy="777136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00000"/>
              </a:lnSpc>
              <a:spcBef>
                <a:spcPts val="780"/>
              </a:spcBef>
            </a:pPr>
            <a:r>
              <a:rPr lang="ru-RU" sz="22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ИНВЕСТИЦИОННАЯ АКТИВНОСТЬ И ПРОЕКТЫ</a:t>
            </a:r>
            <a:br>
              <a:rPr lang="ru-RU" sz="22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2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АКТИВНОЙ СТАДИИ РЕАЛИЗАЦИИ</a:t>
            </a:r>
            <a:endParaRPr lang="ru-RU" sz="22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94683" y="6444981"/>
            <a:ext cx="159384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8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68EDA679-45DB-4860-8930-A6EE74C06F23}"/>
              </a:ext>
            </a:extLst>
          </p:cNvPr>
          <p:cNvGrpSpPr/>
          <p:nvPr/>
        </p:nvGrpSpPr>
        <p:grpSpPr>
          <a:xfrm>
            <a:off x="7528468" y="349323"/>
            <a:ext cx="4525599" cy="609641"/>
            <a:chOff x="7528468" y="349323"/>
            <a:chExt cx="4525599" cy="609641"/>
          </a:xfrm>
        </p:grpSpPr>
        <p:grpSp>
          <p:nvGrpSpPr>
            <p:cNvPr id="40" name="object 6">
              <a:extLst>
                <a:ext uri="{FF2B5EF4-FFF2-40B4-BE49-F238E27FC236}">
                  <a16:creationId xmlns:a16="http://schemas.microsoft.com/office/drawing/2014/main" id="{2B9DEEAC-6128-4A26-B7A8-D09F9203FF9F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5" name="object 7">
                <a:extLst>
                  <a:ext uri="{FF2B5EF4-FFF2-40B4-BE49-F238E27FC236}">
                    <a16:creationId xmlns:a16="http://schemas.microsoft.com/office/drawing/2014/main" id="{410C9637-77E9-4B4C-AC94-50951C498A98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6" name="object 8">
                <a:extLst>
                  <a:ext uri="{FF2B5EF4-FFF2-40B4-BE49-F238E27FC236}">
                    <a16:creationId xmlns:a16="http://schemas.microsoft.com/office/drawing/2014/main" id="{01C86778-4DC2-4178-8896-4028C5DD1C53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7" name="object 9">
                <a:extLst>
                  <a:ext uri="{FF2B5EF4-FFF2-40B4-BE49-F238E27FC236}">
                    <a16:creationId xmlns:a16="http://schemas.microsoft.com/office/drawing/2014/main" id="{92A4ACA2-ECB7-46A1-A96F-F7C68C6F0807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10">
                <a:extLst>
                  <a:ext uri="{FF2B5EF4-FFF2-40B4-BE49-F238E27FC236}">
                    <a16:creationId xmlns:a16="http://schemas.microsoft.com/office/drawing/2014/main" id="{09549057-CE3C-4DBD-A2F9-DB9FFF544C8E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1">
                <a:extLst>
                  <a:ext uri="{FF2B5EF4-FFF2-40B4-BE49-F238E27FC236}">
                    <a16:creationId xmlns:a16="http://schemas.microsoft.com/office/drawing/2014/main" id="{743547F1-9735-4FBB-8307-71D9ECA03605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0" name="object 12">
                <a:extLst>
                  <a:ext uri="{FF2B5EF4-FFF2-40B4-BE49-F238E27FC236}">
                    <a16:creationId xmlns:a16="http://schemas.microsoft.com/office/drawing/2014/main" id="{5BFEE3A3-262B-4605-8973-8FC33D55191E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1" name="object 13">
                <a:extLst>
                  <a:ext uri="{FF2B5EF4-FFF2-40B4-BE49-F238E27FC236}">
                    <a16:creationId xmlns:a16="http://schemas.microsoft.com/office/drawing/2014/main" id="{BB49D021-EA73-4877-B543-1773B812E1F6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2" name="object 14">
                <a:extLst>
                  <a:ext uri="{FF2B5EF4-FFF2-40B4-BE49-F238E27FC236}">
                    <a16:creationId xmlns:a16="http://schemas.microsoft.com/office/drawing/2014/main" id="{2B3C7BB2-8ED8-4875-8E91-D814DB9600FC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15">
                <a:extLst>
                  <a:ext uri="{FF2B5EF4-FFF2-40B4-BE49-F238E27FC236}">
                    <a16:creationId xmlns:a16="http://schemas.microsoft.com/office/drawing/2014/main" id="{86EC53F0-55B1-408F-A14D-55EA35529A66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4" name="object 16">
                <a:extLst>
                  <a:ext uri="{FF2B5EF4-FFF2-40B4-BE49-F238E27FC236}">
                    <a16:creationId xmlns:a16="http://schemas.microsoft.com/office/drawing/2014/main" id="{33446C07-CE94-4767-8006-89AB60C2A233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5" name="object 17">
                <a:extLst>
                  <a:ext uri="{FF2B5EF4-FFF2-40B4-BE49-F238E27FC236}">
                    <a16:creationId xmlns:a16="http://schemas.microsoft.com/office/drawing/2014/main" id="{98C94ED2-588A-49C8-B841-5AB6685DE6BF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6" name="object 18">
                <a:extLst>
                  <a:ext uri="{FF2B5EF4-FFF2-40B4-BE49-F238E27FC236}">
                    <a16:creationId xmlns:a16="http://schemas.microsoft.com/office/drawing/2014/main" id="{0775EE98-6334-4428-B0FE-05F6EF343AE8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7" name="object 19">
                <a:extLst>
                  <a:ext uri="{FF2B5EF4-FFF2-40B4-BE49-F238E27FC236}">
                    <a16:creationId xmlns:a16="http://schemas.microsoft.com/office/drawing/2014/main" id="{A708AC05-C75B-4DF9-AA2C-EFD53A3058B9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8" name="object 20">
                <a:extLst>
                  <a:ext uri="{FF2B5EF4-FFF2-40B4-BE49-F238E27FC236}">
                    <a16:creationId xmlns:a16="http://schemas.microsoft.com/office/drawing/2014/main" id="{BFA3BFC5-A489-4A3B-9C61-AE695CC281D8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59" name="object 21">
                <a:extLst>
                  <a:ext uri="{FF2B5EF4-FFF2-40B4-BE49-F238E27FC236}">
                    <a16:creationId xmlns:a16="http://schemas.microsoft.com/office/drawing/2014/main" id="{95DDE9C4-1EA9-446F-A7CD-C46CE5A79290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22">
                <a:extLst>
                  <a:ext uri="{FF2B5EF4-FFF2-40B4-BE49-F238E27FC236}">
                    <a16:creationId xmlns:a16="http://schemas.microsoft.com/office/drawing/2014/main" id="{11276ABA-398F-4CED-A410-743AB2A55A20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3">
                <a:extLst>
                  <a:ext uri="{FF2B5EF4-FFF2-40B4-BE49-F238E27FC236}">
                    <a16:creationId xmlns:a16="http://schemas.microsoft.com/office/drawing/2014/main" id="{0FA7E322-62D1-41CD-AF8E-080EE4C2D8B1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2" name="object 24">
                <a:extLst>
                  <a:ext uri="{FF2B5EF4-FFF2-40B4-BE49-F238E27FC236}">
                    <a16:creationId xmlns:a16="http://schemas.microsoft.com/office/drawing/2014/main" id="{EEA0F416-F6A2-4541-A9EA-943AD64503FE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3" name="object 25">
                <a:extLst>
                  <a:ext uri="{FF2B5EF4-FFF2-40B4-BE49-F238E27FC236}">
                    <a16:creationId xmlns:a16="http://schemas.microsoft.com/office/drawing/2014/main" id="{FDAA8AF1-9A02-4CFB-B588-E129FB86D631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4" name="object 26">
                <a:extLst>
                  <a:ext uri="{FF2B5EF4-FFF2-40B4-BE49-F238E27FC236}">
                    <a16:creationId xmlns:a16="http://schemas.microsoft.com/office/drawing/2014/main" id="{E0706D5C-A8DA-4662-ABA5-F1F43217B364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5" name="object 27">
                <a:extLst>
                  <a:ext uri="{FF2B5EF4-FFF2-40B4-BE49-F238E27FC236}">
                    <a16:creationId xmlns:a16="http://schemas.microsoft.com/office/drawing/2014/main" id="{0C3D2FB5-3A94-4FEC-95F3-BA90DADA601E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6" name="object 28">
                <a:extLst>
                  <a:ext uri="{FF2B5EF4-FFF2-40B4-BE49-F238E27FC236}">
                    <a16:creationId xmlns:a16="http://schemas.microsoft.com/office/drawing/2014/main" id="{87A745F1-15A0-49D5-B191-A768FA3CA2B7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7" name="object 29">
                <a:extLst>
                  <a:ext uri="{FF2B5EF4-FFF2-40B4-BE49-F238E27FC236}">
                    <a16:creationId xmlns:a16="http://schemas.microsoft.com/office/drawing/2014/main" id="{4DE3AD90-31D9-4CFE-A80F-0220695E6BED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30">
                <a:extLst>
                  <a:ext uri="{FF2B5EF4-FFF2-40B4-BE49-F238E27FC236}">
                    <a16:creationId xmlns:a16="http://schemas.microsoft.com/office/drawing/2014/main" id="{BAC34BDB-A78E-42AD-A585-A7A0CE16A332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1">
                <a:extLst>
                  <a:ext uri="{FF2B5EF4-FFF2-40B4-BE49-F238E27FC236}">
                    <a16:creationId xmlns:a16="http://schemas.microsoft.com/office/drawing/2014/main" id="{FD655618-FEFD-4825-8926-C68656126041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0" name="object 32">
                <a:extLst>
                  <a:ext uri="{FF2B5EF4-FFF2-40B4-BE49-F238E27FC236}">
                    <a16:creationId xmlns:a16="http://schemas.microsoft.com/office/drawing/2014/main" id="{58AD6959-0EB3-4EC1-8156-803CCD4BEEF8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1" name="object 33">
                <a:extLst>
                  <a:ext uri="{FF2B5EF4-FFF2-40B4-BE49-F238E27FC236}">
                    <a16:creationId xmlns:a16="http://schemas.microsoft.com/office/drawing/2014/main" id="{48D0D331-C20F-4CF3-89DB-03736D123481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1" name="object 34">
              <a:extLst>
                <a:ext uri="{FF2B5EF4-FFF2-40B4-BE49-F238E27FC236}">
                  <a16:creationId xmlns:a16="http://schemas.microsoft.com/office/drawing/2014/main" id="{9534C45D-521D-447F-A9E2-C8C86878BCB6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2" name="Группа 41">
              <a:extLst>
                <a:ext uri="{FF2B5EF4-FFF2-40B4-BE49-F238E27FC236}">
                  <a16:creationId xmlns:a16="http://schemas.microsoft.com/office/drawing/2014/main" id="{05C6D8C0-A34E-49B6-AB51-0EB0F320041E}"/>
                </a:ext>
              </a:extLst>
            </p:cNvPr>
            <p:cNvGrpSpPr/>
            <p:nvPr/>
          </p:nvGrpSpPr>
          <p:grpSpPr>
            <a:xfrm>
              <a:off x="10141527" y="393231"/>
              <a:ext cx="1912540" cy="565733"/>
              <a:chOff x="5251331" y="4531003"/>
              <a:chExt cx="1912540" cy="565733"/>
            </a:xfrm>
          </p:grpSpPr>
          <p:sp>
            <p:nvSpPr>
              <p:cNvPr id="43" name="object 34">
                <a:extLst>
                  <a:ext uri="{FF2B5EF4-FFF2-40B4-BE49-F238E27FC236}">
                    <a16:creationId xmlns:a16="http://schemas.microsoft.com/office/drawing/2014/main" id="{574392C0-321A-4A5A-BD98-097F9E7F583B}"/>
                  </a:ext>
                </a:extLst>
              </p:cNvPr>
              <p:cNvSpPr txBox="1"/>
              <p:nvPr/>
            </p:nvSpPr>
            <p:spPr>
              <a:xfrm>
                <a:off x="6098399" y="4531003"/>
                <a:ext cx="1065472" cy="444352"/>
              </a:xfrm>
              <a:prstGeom prst="rect">
                <a:avLst/>
              </a:prstGeom>
            </p:spPr>
            <p:txBody>
              <a:bodyPr vert="horz" wrap="square" lIns="0" tIns="28575" rIns="0" bIns="0" rtlCol="0" anchor="ctr">
                <a:spAutoFit/>
              </a:bodyPr>
              <a:lstStyle/>
              <a:p>
                <a:pPr marL="12700" marR="5080">
                  <a:spcBef>
                    <a:spcPts val="225"/>
                  </a:spcBef>
                </a:pPr>
                <a:r>
                  <a:rPr lang="ru-RU" sz="900" dirty="0">
                    <a:solidFill>
                      <a:srgbClr val="1D1D1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Муниципальный район </a:t>
                </a:r>
                <a:r>
                  <a:rPr lang="ru-RU" sz="900" dirty="0" err="1">
                    <a:solidFill>
                      <a:srgbClr val="1D1D1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Похвистневский</a:t>
                </a:r>
                <a:endParaRPr lang="ru-RU" sz="9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Прямоугольник 43">
                <a:extLst>
                  <a:ext uri="{FF2B5EF4-FFF2-40B4-BE49-F238E27FC236}">
                    <a16:creationId xmlns:a16="http://schemas.microsoft.com/office/drawing/2014/main" id="{D680FDF8-95CE-434C-9354-6694E5D39416}"/>
                  </a:ext>
                </a:extLst>
              </p:cNvPr>
              <p:cNvSpPr/>
              <p:nvPr/>
            </p:nvSpPr>
            <p:spPr>
              <a:xfrm>
                <a:off x="5251331" y="4550444"/>
                <a:ext cx="498764" cy="546292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900" i="1" dirty="0"/>
              </a:p>
            </p:txBody>
          </p:sp>
        </p:grpSp>
      </p:grpSp>
      <p:sp>
        <p:nvSpPr>
          <p:cNvPr id="6" name="Прямоугольник 5"/>
          <p:cNvSpPr/>
          <p:nvPr/>
        </p:nvSpPr>
        <p:spPr>
          <a:xfrm>
            <a:off x="390698" y="1237469"/>
            <a:ext cx="907462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В 2022г. на базе АО «Северный ключ» начал работать молочный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завод. Общая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стоимость затрат по маслозаводу составила 64,050 </a:t>
            </a:r>
            <a:r>
              <a:rPr lang="ru-RU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млн.рублей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Производственная мощность 5 тонн в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смену, ассортимент -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13 наименований. Продукция реализуется в магазине АО «Северный ключ», а также через торговые точки муниципального района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Похвистневский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г.о.Похвистнево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ru-RU" dirty="0">
              <a:solidFill>
                <a:srgbClr val="000000"/>
              </a:solidFill>
              <a:latin typeface="Trebuchet MS" panose="020B0603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В январе 2019г. в селе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Ахрат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начал работать цех по переработке молока, возглавляет его ИП глава КФХ Инкина Ольга Анатольевна - участник и победитель конкурсного отбора крестьянских (фермерских) хозяйств в рамках поддержки начинающих фермеров 2018г. Сегодня перерабатывают 1,5 тонны молока в день. Ассортимент выпускаемой продукции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-18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наименований. Продукция реализуется как на территории района, так и в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г.Похвистнево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Отрадный, Самара. </a:t>
            </a:r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ru-RU" dirty="0">
              <a:solidFill>
                <a:srgbClr val="000000"/>
              </a:solidFill>
              <a:latin typeface="Trebuchet MS" panose="020B0603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В ООО "Орловка-АИЦ" внедрена система координатно-точного земледелия. На базе данного хозяйства проходят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районные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областные,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всероссийские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семинары. Хозяйство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принимает активное участие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работе </a:t>
            </a:r>
            <a:r>
              <a:rPr lang="ru-RU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агроклассов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rgbClr val="000000"/>
              </a:solidFill>
              <a:latin typeface="Trebuchet MS" panose="020B0603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Первый в России аграрный карбоновый полигон планируют развернуть в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Похвистневском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районе на базе опытного хозяйства ООО «Орловка»-АИЦ., площадь полигона составит 4785,8 гектара. </a:t>
            </a:r>
            <a:endParaRPr lang="ru-RU" dirty="0">
              <a:solidFill>
                <a:srgbClr val="000000"/>
              </a:solidFill>
              <a:latin typeface="Trebuchet MS" panose="020B0603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3" name="Рисунок 72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8874" y="321311"/>
            <a:ext cx="544069" cy="7653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342" y="4679373"/>
            <a:ext cx="2515985" cy="1886989"/>
          </a:xfrm>
          <a:prstGeom prst="rect">
            <a:avLst/>
          </a:prstGeom>
        </p:spPr>
      </p:pic>
      <p:pic>
        <p:nvPicPr>
          <p:cNvPr id="72" name="Рисунок 71"/>
          <p:cNvPicPr/>
          <p:nvPr/>
        </p:nvPicPr>
        <p:blipFill rotWithShape="1">
          <a:blip r:embed="rId17"/>
          <a:srcRect l="46178" t="56727" r="34421" b="22463"/>
          <a:stretch/>
        </p:blipFill>
        <p:spPr bwMode="auto">
          <a:xfrm>
            <a:off x="9524342" y="3020050"/>
            <a:ext cx="2466975" cy="14878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4" name="Рисунок 73"/>
          <p:cNvPicPr/>
          <p:nvPr/>
        </p:nvPicPr>
        <p:blipFill rotWithShape="1">
          <a:blip r:embed="rId18"/>
          <a:srcRect l="26296" t="32783" r="62159" b="40137"/>
          <a:stretch/>
        </p:blipFill>
        <p:spPr bwMode="auto">
          <a:xfrm>
            <a:off x="9524342" y="1354340"/>
            <a:ext cx="1057760" cy="14666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5" name="Рисунок 74"/>
          <p:cNvPicPr/>
          <p:nvPr/>
        </p:nvPicPr>
        <p:blipFill rotWithShape="1">
          <a:blip r:embed="rId18"/>
          <a:srcRect l="59166" t="30216" r="26403" b="29589"/>
          <a:stretch/>
        </p:blipFill>
        <p:spPr bwMode="auto">
          <a:xfrm>
            <a:off x="10922924" y="1385856"/>
            <a:ext cx="1027032" cy="14017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84732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8">
            <a:extLst>
              <a:ext uri="{FF2B5EF4-FFF2-40B4-BE49-F238E27FC236}">
                <a16:creationId xmlns:a16="http://schemas.microsoft.com/office/drawing/2014/main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318975" y="233411"/>
            <a:ext cx="8748825" cy="777136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00000"/>
              </a:lnSpc>
              <a:spcBef>
                <a:spcPts val="780"/>
              </a:spcBef>
            </a:pPr>
            <a:r>
              <a:rPr lang="ru-RU" sz="22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ИНВЕСТИЦИОННАЯ АКТИВНОСТЬ И ПРОЕКТЫ</a:t>
            </a:r>
            <a:br>
              <a:rPr lang="ru-RU" sz="22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2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АКТИВНОЙ СТАДИИ РЕАЛИЗАЦИИ</a:t>
            </a:r>
            <a:endParaRPr lang="ru-RU" sz="22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94683" y="6444981"/>
            <a:ext cx="159384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9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68EDA679-45DB-4860-8930-A6EE74C06F23}"/>
              </a:ext>
            </a:extLst>
          </p:cNvPr>
          <p:cNvGrpSpPr/>
          <p:nvPr/>
        </p:nvGrpSpPr>
        <p:grpSpPr>
          <a:xfrm>
            <a:off x="7528468" y="349323"/>
            <a:ext cx="4525599" cy="609641"/>
            <a:chOff x="7528468" y="349323"/>
            <a:chExt cx="4525599" cy="609641"/>
          </a:xfrm>
        </p:grpSpPr>
        <p:grpSp>
          <p:nvGrpSpPr>
            <p:cNvPr id="40" name="object 6">
              <a:extLst>
                <a:ext uri="{FF2B5EF4-FFF2-40B4-BE49-F238E27FC236}">
                  <a16:creationId xmlns:a16="http://schemas.microsoft.com/office/drawing/2014/main" id="{2B9DEEAC-6128-4A26-B7A8-D09F9203FF9F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5" name="object 7">
                <a:extLst>
                  <a:ext uri="{FF2B5EF4-FFF2-40B4-BE49-F238E27FC236}">
                    <a16:creationId xmlns:a16="http://schemas.microsoft.com/office/drawing/2014/main" id="{410C9637-77E9-4B4C-AC94-50951C498A98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6" name="object 8">
                <a:extLst>
                  <a:ext uri="{FF2B5EF4-FFF2-40B4-BE49-F238E27FC236}">
                    <a16:creationId xmlns:a16="http://schemas.microsoft.com/office/drawing/2014/main" id="{01C86778-4DC2-4178-8896-4028C5DD1C53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7" name="object 9">
                <a:extLst>
                  <a:ext uri="{FF2B5EF4-FFF2-40B4-BE49-F238E27FC236}">
                    <a16:creationId xmlns:a16="http://schemas.microsoft.com/office/drawing/2014/main" id="{92A4ACA2-ECB7-46A1-A96F-F7C68C6F0807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10">
                <a:extLst>
                  <a:ext uri="{FF2B5EF4-FFF2-40B4-BE49-F238E27FC236}">
                    <a16:creationId xmlns:a16="http://schemas.microsoft.com/office/drawing/2014/main" id="{09549057-CE3C-4DBD-A2F9-DB9FFF544C8E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1">
                <a:extLst>
                  <a:ext uri="{FF2B5EF4-FFF2-40B4-BE49-F238E27FC236}">
                    <a16:creationId xmlns:a16="http://schemas.microsoft.com/office/drawing/2014/main" id="{743547F1-9735-4FBB-8307-71D9ECA03605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0" name="object 12">
                <a:extLst>
                  <a:ext uri="{FF2B5EF4-FFF2-40B4-BE49-F238E27FC236}">
                    <a16:creationId xmlns:a16="http://schemas.microsoft.com/office/drawing/2014/main" id="{5BFEE3A3-262B-4605-8973-8FC33D55191E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1" name="object 13">
                <a:extLst>
                  <a:ext uri="{FF2B5EF4-FFF2-40B4-BE49-F238E27FC236}">
                    <a16:creationId xmlns:a16="http://schemas.microsoft.com/office/drawing/2014/main" id="{BB49D021-EA73-4877-B543-1773B812E1F6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2" name="object 14">
                <a:extLst>
                  <a:ext uri="{FF2B5EF4-FFF2-40B4-BE49-F238E27FC236}">
                    <a16:creationId xmlns:a16="http://schemas.microsoft.com/office/drawing/2014/main" id="{2B3C7BB2-8ED8-4875-8E91-D814DB9600FC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15">
                <a:extLst>
                  <a:ext uri="{FF2B5EF4-FFF2-40B4-BE49-F238E27FC236}">
                    <a16:creationId xmlns:a16="http://schemas.microsoft.com/office/drawing/2014/main" id="{86EC53F0-55B1-408F-A14D-55EA35529A66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4" name="object 16">
                <a:extLst>
                  <a:ext uri="{FF2B5EF4-FFF2-40B4-BE49-F238E27FC236}">
                    <a16:creationId xmlns:a16="http://schemas.microsoft.com/office/drawing/2014/main" id="{33446C07-CE94-4767-8006-89AB60C2A233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5" name="object 17">
                <a:extLst>
                  <a:ext uri="{FF2B5EF4-FFF2-40B4-BE49-F238E27FC236}">
                    <a16:creationId xmlns:a16="http://schemas.microsoft.com/office/drawing/2014/main" id="{98C94ED2-588A-49C8-B841-5AB6685DE6BF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6" name="object 18">
                <a:extLst>
                  <a:ext uri="{FF2B5EF4-FFF2-40B4-BE49-F238E27FC236}">
                    <a16:creationId xmlns:a16="http://schemas.microsoft.com/office/drawing/2014/main" id="{0775EE98-6334-4428-B0FE-05F6EF343AE8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7" name="object 19">
                <a:extLst>
                  <a:ext uri="{FF2B5EF4-FFF2-40B4-BE49-F238E27FC236}">
                    <a16:creationId xmlns:a16="http://schemas.microsoft.com/office/drawing/2014/main" id="{A708AC05-C75B-4DF9-AA2C-EFD53A3058B9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8" name="object 20">
                <a:extLst>
                  <a:ext uri="{FF2B5EF4-FFF2-40B4-BE49-F238E27FC236}">
                    <a16:creationId xmlns:a16="http://schemas.microsoft.com/office/drawing/2014/main" id="{BFA3BFC5-A489-4A3B-9C61-AE695CC281D8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59" name="object 21">
                <a:extLst>
                  <a:ext uri="{FF2B5EF4-FFF2-40B4-BE49-F238E27FC236}">
                    <a16:creationId xmlns:a16="http://schemas.microsoft.com/office/drawing/2014/main" id="{95DDE9C4-1EA9-446F-A7CD-C46CE5A79290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22">
                <a:extLst>
                  <a:ext uri="{FF2B5EF4-FFF2-40B4-BE49-F238E27FC236}">
                    <a16:creationId xmlns:a16="http://schemas.microsoft.com/office/drawing/2014/main" id="{11276ABA-398F-4CED-A410-743AB2A55A20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3">
                <a:extLst>
                  <a:ext uri="{FF2B5EF4-FFF2-40B4-BE49-F238E27FC236}">
                    <a16:creationId xmlns:a16="http://schemas.microsoft.com/office/drawing/2014/main" id="{0FA7E322-62D1-41CD-AF8E-080EE4C2D8B1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2" name="object 24">
                <a:extLst>
                  <a:ext uri="{FF2B5EF4-FFF2-40B4-BE49-F238E27FC236}">
                    <a16:creationId xmlns:a16="http://schemas.microsoft.com/office/drawing/2014/main" id="{EEA0F416-F6A2-4541-A9EA-943AD64503FE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3" name="object 25">
                <a:extLst>
                  <a:ext uri="{FF2B5EF4-FFF2-40B4-BE49-F238E27FC236}">
                    <a16:creationId xmlns:a16="http://schemas.microsoft.com/office/drawing/2014/main" id="{FDAA8AF1-9A02-4CFB-B588-E129FB86D631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4" name="object 26">
                <a:extLst>
                  <a:ext uri="{FF2B5EF4-FFF2-40B4-BE49-F238E27FC236}">
                    <a16:creationId xmlns:a16="http://schemas.microsoft.com/office/drawing/2014/main" id="{E0706D5C-A8DA-4662-ABA5-F1F43217B364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5" name="object 27">
                <a:extLst>
                  <a:ext uri="{FF2B5EF4-FFF2-40B4-BE49-F238E27FC236}">
                    <a16:creationId xmlns:a16="http://schemas.microsoft.com/office/drawing/2014/main" id="{0C3D2FB5-3A94-4FEC-95F3-BA90DADA601E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6" name="object 28">
                <a:extLst>
                  <a:ext uri="{FF2B5EF4-FFF2-40B4-BE49-F238E27FC236}">
                    <a16:creationId xmlns:a16="http://schemas.microsoft.com/office/drawing/2014/main" id="{87A745F1-15A0-49D5-B191-A768FA3CA2B7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7" name="object 29">
                <a:extLst>
                  <a:ext uri="{FF2B5EF4-FFF2-40B4-BE49-F238E27FC236}">
                    <a16:creationId xmlns:a16="http://schemas.microsoft.com/office/drawing/2014/main" id="{4DE3AD90-31D9-4CFE-A80F-0220695E6BED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30">
                <a:extLst>
                  <a:ext uri="{FF2B5EF4-FFF2-40B4-BE49-F238E27FC236}">
                    <a16:creationId xmlns:a16="http://schemas.microsoft.com/office/drawing/2014/main" id="{BAC34BDB-A78E-42AD-A585-A7A0CE16A332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1">
                <a:extLst>
                  <a:ext uri="{FF2B5EF4-FFF2-40B4-BE49-F238E27FC236}">
                    <a16:creationId xmlns:a16="http://schemas.microsoft.com/office/drawing/2014/main" id="{FD655618-FEFD-4825-8926-C68656126041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0" name="object 32">
                <a:extLst>
                  <a:ext uri="{FF2B5EF4-FFF2-40B4-BE49-F238E27FC236}">
                    <a16:creationId xmlns:a16="http://schemas.microsoft.com/office/drawing/2014/main" id="{58AD6959-0EB3-4EC1-8156-803CCD4BEEF8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1" name="object 33">
                <a:extLst>
                  <a:ext uri="{FF2B5EF4-FFF2-40B4-BE49-F238E27FC236}">
                    <a16:creationId xmlns:a16="http://schemas.microsoft.com/office/drawing/2014/main" id="{48D0D331-C20F-4CF3-89DB-03736D123481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1" name="object 34">
              <a:extLst>
                <a:ext uri="{FF2B5EF4-FFF2-40B4-BE49-F238E27FC236}">
                  <a16:creationId xmlns:a16="http://schemas.microsoft.com/office/drawing/2014/main" id="{9534C45D-521D-447F-A9E2-C8C86878BCB6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2" name="Группа 41">
              <a:extLst>
                <a:ext uri="{FF2B5EF4-FFF2-40B4-BE49-F238E27FC236}">
                  <a16:creationId xmlns:a16="http://schemas.microsoft.com/office/drawing/2014/main" id="{05C6D8C0-A34E-49B6-AB51-0EB0F320041E}"/>
                </a:ext>
              </a:extLst>
            </p:cNvPr>
            <p:cNvGrpSpPr/>
            <p:nvPr/>
          </p:nvGrpSpPr>
          <p:grpSpPr>
            <a:xfrm>
              <a:off x="10249593" y="393231"/>
              <a:ext cx="1804474" cy="565733"/>
              <a:chOff x="5359397" y="4531003"/>
              <a:chExt cx="1804474" cy="565733"/>
            </a:xfrm>
          </p:grpSpPr>
          <p:sp>
            <p:nvSpPr>
              <p:cNvPr id="43" name="object 34">
                <a:extLst>
                  <a:ext uri="{FF2B5EF4-FFF2-40B4-BE49-F238E27FC236}">
                    <a16:creationId xmlns:a16="http://schemas.microsoft.com/office/drawing/2014/main" id="{574392C0-321A-4A5A-BD98-097F9E7F583B}"/>
                  </a:ext>
                </a:extLst>
              </p:cNvPr>
              <p:cNvSpPr txBox="1"/>
              <p:nvPr/>
            </p:nvSpPr>
            <p:spPr>
              <a:xfrm>
                <a:off x="6098399" y="4531003"/>
                <a:ext cx="1065472" cy="444352"/>
              </a:xfrm>
              <a:prstGeom prst="rect">
                <a:avLst/>
              </a:prstGeom>
            </p:spPr>
            <p:txBody>
              <a:bodyPr vert="horz" wrap="square" lIns="0" tIns="28575" rIns="0" bIns="0" rtlCol="0" anchor="ctr">
                <a:spAutoFit/>
              </a:bodyPr>
              <a:lstStyle/>
              <a:p>
                <a:pPr marL="12700" marR="5080">
                  <a:spcBef>
                    <a:spcPts val="225"/>
                  </a:spcBef>
                </a:pPr>
                <a:r>
                  <a:rPr lang="ru-RU" sz="900" dirty="0">
                    <a:solidFill>
                      <a:srgbClr val="1D1D1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Муниципальный район </a:t>
                </a:r>
                <a:r>
                  <a:rPr lang="ru-RU" sz="900" dirty="0" err="1">
                    <a:solidFill>
                      <a:srgbClr val="1D1D1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Похвистневский</a:t>
                </a:r>
                <a:endParaRPr lang="ru-RU" sz="9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Прямоугольник 43">
                <a:extLst>
                  <a:ext uri="{FF2B5EF4-FFF2-40B4-BE49-F238E27FC236}">
                    <a16:creationId xmlns:a16="http://schemas.microsoft.com/office/drawing/2014/main" id="{D680FDF8-95CE-434C-9354-6694E5D39416}"/>
                  </a:ext>
                </a:extLst>
              </p:cNvPr>
              <p:cNvSpPr/>
              <p:nvPr/>
            </p:nvSpPr>
            <p:spPr>
              <a:xfrm>
                <a:off x="5359397" y="4550444"/>
                <a:ext cx="390698" cy="546292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900" i="1" dirty="0"/>
              </a:p>
            </p:txBody>
          </p:sp>
        </p:grpSp>
      </p:grp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318975" y="1320109"/>
            <a:ext cx="9165847" cy="501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В 2021 году на базе ООО «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Агростар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открылся Центр селекции картофеля, очень тесно сотрудничающий с СГАУ. В Центре преподаватели и студенты профильных факультетов проводят научные разработки по селекции и выведению новых сортов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картофеля, например, «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Джулия». На базе ООО «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Агростар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открыта селекционная лаборатория. Современная лаборатория позволяет провести полный цикл селекции, а также обеспечить правильное хранение для более чем 16 тысяч семян. </a:t>
            </a:r>
            <a:endParaRPr lang="ru-RU" sz="2000" dirty="0"/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ООО СХП "Восток" - центр притяжения МСП сельского поселения </a:t>
            </a:r>
            <a:r>
              <a:rPr kumimoji="0" lang="ru-RU" altLang="ru-RU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Мочалеевка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На базе предприятия действует СПК "</a:t>
            </a:r>
            <a:r>
              <a:rPr kumimoji="0" lang="ru-RU" altLang="ru-RU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Иттихад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", объединяющий одно </a:t>
            </a:r>
            <a:r>
              <a:rPr lang="ru-RU" alt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000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5 КФХ и 19 ЛПХ. Планирует выходить на экспорт.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участием сельхозпредприятия был отремонтирован спортивный зал в сельской школе. Без участия директора предприятия и его трудового коллектива не проходит ни одно социально-значимое общественное мероприятие на территории сельского поселения </a:t>
            </a:r>
            <a:r>
              <a:rPr kumimoji="0" lang="ru-RU" altLang="ru-RU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Мочалеевка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Будь то культурное, спортивное, религиозное или политическое.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73" name="Рисунок 72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403" y="296457"/>
            <a:ext cx="544069" cy="7653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440" y="1316489"/>
            <a:ext cx="1685626" cy="12602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5364" y="5301035"/>
            <a:ext cx="1679198" cy="111946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65" y="2601239"/>
            <a:ext cx="1720802" cy="129060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894" y="4025153"/>
            <a:ext cx="1820533" cy="121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940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1026</TotalTime>
  <Words>3118</Words>
  <Application>Microsoft Office PowerPoint</Application>
  <PresentationFormat>Широкоэкранный</PresentationFormat>
  <Paragraphs>384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4" baseType="lpstr">
      <vt:lpstr>Arial</vt:lpstr>
      <vt:lpstr>Calibri</vt:lpstr>
      <vt:lpstr>Calibri Light</vt:lpstr>
      <vt:lpstr>Garamond</vt:lpstr>
      <vt:lpstr>Times New Roman</vt:lpstr>
      <vt:lpstr>Trebuchet MS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administrator</dc:creator>
  <cp:lastModifiedBy>Начальник отдела</cp:lastModifiedBy>
  <cp:revision>107</cp:revision>
  <cp:lastPrinted>2023-12-01T09:26:36Z</cp:lastPrinted>
  <dcterms:created xsi:type="dcterms:W3CDTF">2023-11-14T08:11:22Z</dcterms:created>
  <dcterms:modified xsi:type="dcterms:W3CDTF">2026-05-22T11:12:49Z</dcterms:modified>
</cp:coreProperties>
</file>