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59" r:id="rId4"/>
    <p:sldId id="280" r:id="rId5"/>
    <p:sldId id="281" r:id="rId6"/>
    <p:sldId id="279" r:id="rId7"/>
    <p:sldId id="278" r:id="rId8"/>
    <p:sldId id="283" r:id="rId9"/>
    <p:sldId id="285" r:id="rId10"/>
    <p:sldId id="284" r:id="rId11"/>
    <p:sldId id="286" r:id="rId12"/>
    <p:sldId id="282" r:id="rId13"/>
  </p:sldIdLst>
  <p:sldSz cx="20104100" cy="11309350"/>
  <p:notesSz cx="992981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505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987"/>
    <a:srgbClr val="073665"/>
    <a:srgbClr val="E0E0E0"/>
    <a:srgbClr val="FFCC66"/>
    <a:srgbClr val="DB3603"/>
    <a:srgbClr val="C23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9" autoAdjust="0"/>
  </p:normalViewPr>
  <p:slideViewPr>
    <p:cSldViewPr>
      <p:cViewPr varScale="1">
        <p:scale>
          <a:sx n="64" d="100"/>
          <a:sy n="64" d="100"/>
        </p:scale>
        <p:origin x="774" y="90"/>
      </p:cViewPr>
      <p:guideLst>
        <p:guide orient="horz" pos="3505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144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333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1B44CEC9-6E05-4DB4-A56C-9F60C0D0E7F4}" type="datetimeFigureOut">
              <a:rPr lang="ru-RU" smtClean="0"/>
              <a:t>29.12.2025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333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6A76286C-9E6C-4B1F-AD0A-824C51BEBD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9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33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D410436C-C013-4AF8-938C-F9234C0DCCFA}" type="datetimeFigureOut">
              <a:rPr lang="ru-RU" smtClean="0"/>
              <a:t>29.12.2025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5113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0976"/>
            <a:ext cx="7944478" cy="2677467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33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E980F314-8D21-4D8B-B30D-398FA1C8A9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4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0F314-8D21-4D8B-B30D-398FA1C8A98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949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949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949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949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1366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963" y="596230"/>
            <a:ext cx="1474907" cy="16113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405120" cy="11308715"/>
          </a:xfrm>
          <a:custGeom>
            <a:avLst/>
            <a:gdLst/>
            <a:ahLst/>
            <a:cxnLst/>
            <a:rect l="l" t="t" r="r" b="b"/>
            <a:pathLst>
              <a:path w="5405120" h="11308715">
                <a:moveTo>
                  <a:pt x="3247817" y="0"/>
                </a:moveTo>
                <a:lnTo>
                  <a:pt x="0" y="0"/>
                </a:lnTo>
                <a:lnTo>
                  <a:pt x="0" y="11308556"/>
                </a:lnTo>
                <a:lnTo>
                  <a:pt x="5404704" y="11308556"/>
                </a:lnTo>
                <a:lnTo>
                  <a:pt x="3247817" y="0"/>
                </a:lnTo>
                <a:close/>
              </a:path>
            </a:pathLst>
          </a:custGeom>
          <a:solidFill>
            <a:srgbClr val="F5F7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8015075"/>
            <a:ext cx="2672715" cy="3293745"/>
          </a:xfrm>
          <a:custGeom>
            <a:avLst/>
            <a:gdLst/>
            <a:ahLst/>
            <a:cxnLst/>
            <a:rect l="l" t="t" r="r" b="b"/>
            <a:pathLst>
              <a:path w="2672715" h="3293745">
                <a:moveTo>
                  <a:pt x="0" y="0"/>
                </a:moveTo>
                <a:lnTo>
                  <a:pt x="0" y="3293480"/>
                </a:lnTo>
                <a:lnTo>
                  <a:pt x="2672232" y="3293480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4955397" y="0"/>
            <a:ext cx="5149215" cy="11308715"/>
          </a:xfrm>
          <a:custGeom>
            <a:avLst/>
            <a:gdLst/>
            <a:ahLst/>
            <a:cxnLst/>
            <a:rect l="l" t="t" r="r" b="b"/>
            <a:pathLst>
              <a:path w="5149215" h="11308715">
                <a:moveTo>
                  <a:pt x="5148702" y="0"/>
                </a:moveTo>
                <a:lnTo>
                  <a:pt x="0" y="0"/>
                </a:lnTo>
                <a:lnTo>
                  <a:pt x="160623" y="439105"/>
                </a:lnTo>
                <a:lnTo>
                  <a:pt x="1591300" y="4247190"/>
                </a:lnTo>
                <a:lnTo>
                  <a:pt x="4254367" y="11308556"/>
                </a:lnTo>
                <a:lnTo>
                  <a:pt x="5148702" y="11308556"/>
                </a:lnTo>
                <a:lnTo>
                  <a:pt x="5148702" y="0"/>
                </a:lnTo>
                <a:close/>
              </a:path>
            </a:pathLst>
          </a:custGeom>
          <a:solidFill>
            <a:srgbClr val="F7F8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400" y="647772"/>
            <a:ext cx="13794115" cy="2096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949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39350" y="3554553"/>
            <a:ext cx="9448800" cy="477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7050" y="3359675"/>
            <a:ext cx="12780098" cy="4504565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0471" marR="5081" lvl="1" indent="586384" algn="l">
              <a:lnSpc>
                <a:spcPct val="100699"/>
              </a:lnSpc>
              <a:spcBef>
                <a:spcPts val="91"/>
              </a:spcBef>
            </a:pPr>
            <a:r>
              <a:rPr lang="ru-RU" sz="4000" b="1" spc="175" dirty="0" smtClean="0">
                <a:solidFill>
                  <a:srgbClr val="094987"/>
                </a:solidFill>
                <a:latin typeface="Tahoma"/>
                <a:cs typeface="Tahoma"/>
              </a:rPr>
              <a:t>ОБ ОСНОВНЫХ НАПРАВЛЕНИЯХ ДЕЯТЕЛЬНОСТИ В РАМКАХ РЕАЛИЗАЦИИ СТРАТЕГИИ ГОСУДАРСТВЕННОЙ НАЦИОНАЛЬНОЙ ПОЛИТИКИ РОССИЙСКОЙ ФЕДЕРАЦИИ НА ПЕРИОД ДО 2036 ГОДА В САМАРСКОЙ ОБЛАСТИ</a:t>
            </a:r>
            <a:endParaRPr lang="en-US" sz="4000" b="1" spc="175" dirty="0" smtClean="0">
              <a:solidFill>
                <a:srgbClr val="094987"/>
              </a:solidFill>
              <a:latin typeface="Tahoma"/>
              <a:cs typeface="Tahoma"/>
            </a:endParaRPr>
          </a:p>
          <a:p>
            <a:pPr marL="12699" marR="5081" algn="just">
              <a:lnSpc>
                <a:spcPct val="100699"/>
              </a:lnSpc>
              <a:spcBef>
                <a:spcPts val="91"/>
              </a:spcBef>
            </a:pPr>
            <a:endParaRPr lang="ru-RU" sz="3400" b="1" spc="175" dirty="0" smtClean="0">
              <a:solidFill>
                <a:srgbClr val="094987"/>
              </a:solidFill>
              <a:latin typeface="Tahoma"/>
              <a:cs typeface="Tahoma"/>
            </a:endParaRPr>
          </a:p>
          <a:p>
            <a:pPr marL="12699" marR="5081" algn="just">
              <a:lnSpc>
                <a:spcPct val="100699"/>
              </a:lnSpc>
              <a:spcBef>
                <a:spcPts val="91"/>
              </a:spcBef>
            </a:pPr>
            <a:endParaRPr lang="ru-RU" sz="660" b="1" spc="175" dirty="0">
              <a:solidFill>
                <a:srgbClr val="094987"/>
              </a:solidFill>
              <a:latin typeface="Tahoma"/>
              <a:cs typeface="Tahoma"/>
            </a:endParaRPr>
          </a:p>
          <a:p>
            <a:pPr marL="12699" marR="5081" algn="just">
              <a:lnSpc>
                <a:spcPct val="100699"/>
              </a:lnSpc>
              <a:spcBef>
                <a:spcPts val="91"/>
              </a:spcBef>
            </a:pPr>
            <a:endParaRPr lang="ru-RU" sz="600" b="1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3225" y="1246560"/>
            <a:ext cx="2435690" cy="4939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1099"/>
              </a:lnSpc>
              <a:spcBef>
                <a:spcPts val="96"/>
              </a:spcBef>
            </a:pPr>
            <a:r>
              <a:rPr sz="1550" spc="140" dirty="0">
                <a:latin typeface="Trebuchet MS"/>
                <a:cs typeface="Trebuchet MS"/>
              </a:rPr>
              <a:t>ПРАВИТЕЛЬСТВО </a:t>
            </a:r>
            <a:r>
              <a:rPr sz="1550" spc="175" dirty="0">
                <a:latin typeface="Trebuchet MS"/>
                <a:cs typeface="Trebuchet MS"/>
              </a:rPr>
              <a:t>САМАРСКОЙ</a:t>
            </a:r>
            <a:r>
              <a:rPr sz="1550" spc="295" dirty="0">
                <a:latin typeface="Trebuchet MS"/>
                <a:cs typeface="Trebuchet MS"/>
              </a:rPr>
              <a:t> </a:t>
            </a:r>
            <a:r>
              <a:rPr sz="1550" spc="130" dirty="0">
                <a:latin typeface="Trebuchet MS"/>
                <a:cs typeface="Trebuchet MS"/>
              </a:rPr>
              <a:t>ОБЛАСТИ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7376" y="1006802"/>
            <a:ext cx="2175357" cy="876238"/>
          </a:xfrm>
          <a:custGeom>
            <a:avLst/>
            <a:gdLst/>
            <a:ahLst/>
            <a:cxnLst/>
            <a:rect l="l" t="t" r="r" b="b"/>
            <a:pathLst>
              <a:path w="2175509" h="876300">
                <a:moveTo>
                  <a:pt x="0" y="0"/>
                </a:moveTo>
                <a:lnTo>
                  <a:pt x="0" y="184381"/>
                </a:lnTo>
                <a:lnTo>
                  <a:pt x="1088500" y="544506"/>
                </a:lnTo>
                <a:lnTo>
                  <a:pt x="1088500" y="875816"/>
                </a:lnTo>
                <a:lnTo>
                  <a:pt x="2175075" y="515691"/>
                </a:lnTo>
                <a:lnTo>
                  <a:pt x="2175075" y="334188"/>
                </a:lnTo>
                <a:lnTo>
                  <a:pt x="1088500" y="507052"/>
                </a:lnTo>
                <a:lnTo>
                  <a:pt x="1088500" y="174780"/>
                </a:lnTo>
                <a:lnTo>
                  <a:pt x="0" y="0"/>
                </a:lnTo>
                <a:close/>
              </a:path>
            </a:pathLst>
          </a:custGeom>
          <a:solidFill>
            <a:srgbClr val="094987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532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37050" y="10289675"/>
            <a:ext cx="1786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 smtClean="0">
                <a:solidFill>
                  <a:srgbClr val="D2DFF1"/>
                </a:solidFill>
                <a:latin typeface="Tahoma"/>
                <a:cs typeface="Tahoma"/>
              </a:rPr>
              <a:t>10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3538" y="342422"/>
            <a:ext cx="139076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400" dirty="0" smtClean="0"/>
              <a:t>ОБЕСПЕЧЕНИЕ МЕЖНАЦИОНАЛЬНОГО (МЕЖЭТНИЧЕСКОГО) И МЕЖРЕЛИГИОЗНОГО СОГЛАСИЯ, ПРОТИВОДЕЙСТВИЕ ЭКСТРЕМИЗМУ И ВОЗНИКНОВЕНИЮ КОНФЛИКТОВ НА НАЦИОНАЛЬНОЙ (ЭТНИЧЕСКОЙ) И (ИЛИ) РЕЛИГИОЗНОЙ ПОЧВЕ</a:t>
            </a:r>
            <a:endParaRPr lang="ru-RU" sz="2400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724000" y="2630153"/>
            <a:ext cx="3490100" cy="984047"/>
          </a:xfrm>
          <a:prstGeom prst="roundRect">
            <a:avLst>
              <a:gd name="adj" fmla="val 25110"/>
            </a:avLst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5400" b="1" dirty="0" smtClean="0">
                <a:solidFill>
                  <a:srgbClr val="094987"/>
                </a:solidFill>
                <a:latin typeface="Tahoma"/>
                <a:cs typeface="Tahoma"/>
              </a:rPr>
              <a:t>ЗАДАЧИ</a:t>
            </a:r>
            <a:r>
              <a:rPr lang="ru-RU" sz="4000" b="1" dirty="0" smtClean="0">
                <a:solidFill>
                  <a:srgbClr val="094987"/>
                </a:solidFill>
                <a:latin typeface="Tahoma"/>
                <a:cs typeface="Tahoma"/>
              </a:rPr>
              <a:t>:</a:t>
            </a:r>
            <a:endParaRPr lang="ru-RU" sz="4000" dirty="0">
              <a:solidFill>
                <a:srgbClr val="094987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1896" y="3629675"/>
            <a:ext cx="1273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и предупреждение конфликтов на национальной (этнической) и (или) религиозной почве, обеспечение равноправия граждан;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46891" y="5976462"/>
            <a:ext cx="1363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механизмов содействия адаптации иностранных граждан к условиям жизни в российском обществе;</a:t>
            </a:r>
            <a:endParaRPr lang="ru-RU" sz="36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4396" y="8226590"/>
            <a:ext cx="14020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участия институтов гражданского общества в реализации государственной национальной политики.</a:t>
            </a:r>
            <a:endParaRPr lang="ru-RU" sz="36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00" y="3921602"/>
            <a:ext cx="1257796" cy="1257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5" y="6044155"/>
            <a:ext cx="1257796" cy="12577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95" y="8118647"/>
            <a:ext cx="1257796" cy="12577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50" y="122589"/>
            <a:ext cx="1538095" cy="15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82050" y="10289675"/>
            <a:ext cx="174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 smtClean="0">
                <a:solidFill>
                  <a:srgbClr val="D2DFF1"/>
                </a:solidFill>
                <a:latin typeface="Tahoma"/>
                <a:cs typeface="Tahoma"/>
              </a:rPr>
              <a:t>11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303950" y="1727227"/>
            <a:ext cx="3777981" cy="1449938"/>
          </a:xfrm>
          <a:prstGeom prst="roundRect">
            <a:avLst>
              <a:gd name="adj" fmla="val 25110"/>
            </a:avLst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4000" b="1" dirty="0" smtClean="0">
                <a:solidFill>
                  <a:srgbClr val="094987"/>
                </a:solidFill>
                <a:latin typeface="Tahoma"/>
                <a:cs typeface="Tahoma"/>
              </a:rPr>
              <a:t>Целевые показатели:</a:t>
            </a:r>
            <a:endParaRPr lang="ru-RU" sz="4000" dirty="0">
              <a:solidFill>
                <a:srgbClr val="094987"/>
              </a:solidFill>
              <a:latin typeface="Tahoma"/>
              <a:cs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84" y="2361866"/>
            <a:ext cx="815299" cy="815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7226" y="2272613"/>
            <a:ext cx="14020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граждан Российской Федерации, отмечающих отсутствие в отношении себя дискриминации по признаку национальной и языковой принадлежности, - </a:t>
            </a:r>
            <a:r>
              <a:rPr lang="ru-RU" sz="36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90 процентов;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77076" y="4256159"/>
            <a:ext cx="140206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информационных поводов, выявленных государственной информационной системой мониторинга в сфере межнациональных и межконфессиональных отношений и раннего предупреждения конфликтных ситуаций и повлекших за собой принятие оперативных мер реагирования со стороны субъектов Российской Федерации, - </a:t>
            </a:r>
            <a:r>
              <a:rPr lang="ru-RU" sz="36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95 процентов;</a:t>
            </a:r>
            <a:endParaRPr lang="ru-RU" sz="36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83" y="4256159"/>
            <a:ext cx="815299" cy="815299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3538" y="342422"/>
            <a:ext cx="139076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400" dirty="0" smtClean="0"/>
              <a:t>ОБЕСПЕЧЕНИЕ МЕЖНАЦИОНАЛЬНОГО (МЕЖЭТНИЧЕСКОГО) И МЕЖРЕЛИГИОЗНОГО СОГЛАСИЯ, ПРОТИВОДЕЙСТВИЕ ЭКСТРЕМИЗМУ И ВОЗНИКНОВЕНИЮ КОНФЛИКТОВ НА НАЦИОНАЛЬНОЙ (ЭТНИЧЕСКОЙ) И (ИЛИ) РЕЛИГИОЗНОЙ ПОЧВЕ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50" y="122589"/>
            <a:ext cx="1538095" cy="15380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77076" y="7905689"/>
            <a:ext cx="14020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иностранных граждан, охваченных мероприятиями по содействию их адаптации в Российской Федерации,</a:t>
            </a:r>
          </a:p>
          <a:p>
            <a:pPr algn="just"/>
            <a:r>
              <a:rPr lang="ru-RU" sz="36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 менее </a:t>
            </a:r>
            <a:r>
              <a:rPr lang="ru-RU" sz="3600" b="1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процентов.</a:t>
            </a:r>
            <a:endParaRPr lang="ru-RU" sz="3600" b="1" dirty="0" smtClean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83" y="7905689"/>
            <a:ext cx="815299" cy="8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7050" y="3359675"/>
            <a:ext cx="12780098" cy="4504565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0471" marR="5081" lvl="1" indent="586384" algn="l">
              <a:lnSpc>
                <a:spcPct val="100699"/>
              </a:lnSpc>
              <a:spcBef>
                <a:spcPts val="91"/>
              </a:spcBef>
            </a:pPr>
            <a:r>
              <a:rPr lang="ru-RU" sz="4000" b="1" spc="175" dirty="0" smtClean="0">
                <a:solidFill>
                  <a:srgbClr val="094987"/>
                </a:solidFill>
                <a:latin typeface="Tahoma"/>
                <a:cs typeface="Tahoma"/>
              </a:rPr>
              <a:t>ОБ ОСНОВНЫХ НАПРАВЛЕНИЯХ ДЕЯТЕЛЬНОСТИ В РАМКАХ РЕАЛИЗАЦИИ СТРАТЕГИИ ГОСУДАРСТВЕННОЙ НАЦИОНАЛЬНОЙ ПОЛИТИКИ РОССИЙСКОЙ ФЕДЕРАЦИИ НА ПЕРИОД ДО 2036 ГОДА В САМАРСКОЙ ОБЛАСТИ</a:t>
            </a:r>
            <a:endParaRPr lang="en-US" sz="4000" b="1" spc="175" dirty="0" smtClean="0">
              <a:solidFill>
                <a:srgbClr val="094987"/>
              </a:solidFill>
              <a:latin typeface="Tahoma"/>
              <a:cs typeface="Tahoma"/>
            </a:endParaRPr>
          </a:p>
          <a:p>
            <a:pPr marL="12699" marR="5081" algn="just">
              <a:lnSpc>
                <a:spcPct val="100699"/>
              </a:lnSpc>
              <a:spcBef>
                <a:spcPts val="91"/>
              </a:spcBef>
            </a:pPr>
            <a:endParaRPr lang="ru-RU" sz="3400" b="1" spc="175" dirty="0" smtClean="0">
              <a:solidFill>
                <a:srgbClr val="094987"/>
              </a:solidFill>
              <a:latin typeface="Tahoma"/>
              <a:cs typeface="Tahoma"/>
            </a:endParaRPr>
          </a:p>
          <a:p>
            <a:pPr marL="12699" marR="5081" algn="just">
              <a:lnSpc>
                <a:spcPct val="100699"/>
              </a:lnSpc>
              <a:spcBef>
                <a:spcPts val="91"/>
              </a:spcBef>
            </a:pPr>
            <a:endParaRPr lang="ru-RU" sz="660" b="1" spc="175" dirty="0">
              <a:solidFill>
                <a:srgbClr val="094987"/>
              </a:solidFill>
              <a:latin typeface="Tahoma"/>
              <a:cs typeface="Tahoma"/>
            </a:endParaRPr>
          </a:p>
          <a:p>
            <a:pPr marL="12699" marR="5081" algn="just">
              <a:lnSpc>
                <a:spcPct val="100699"/>
              </a:lnSpc>
              <a:spcBef>
                <a:spcPts val="91"/>
              </a:spcBef>
            </a:pPr>
            <a:endParaRPr lang="ru-RU" sz="600" b="1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3225" y="1246560"/>
            <a:ext cx="2435690" cy="4939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1099"/>
              </a:lnSpc>
              <a:spcBef>
                <a:spcPts val="96"/>
              </a:spcBef>
            </a:pPr>
            <a:r>
              <a:rPr sz="1550" spc="140" dirty="0">
                <a:latin typeface="Trebuchet MS"/>
                <a:cs typeface="Trebuchet MS"/>
              </a:rPr>
              <a:t>ПРАВИТЕЛЬСТВО </a:t>
            </a:r>
            <a:r>
              <a:rPr sz="1550" spc="175" dirty="0">
                <a:latin typeface="Trebuchet MS"/>
                <a:cs typeface="Trebuchet MS"/>
              </a:rPr>
              <a:t>САМАРСКОЙ</a:t>
            </a:r>
            <a:r>
              <a:rPr sz="1550" spc="295" dirty="0">
                <a:latin typeface="Trebuchet MS"/>
                <a:cs typeface="Trebuchet MS"/>
              </a:rPr>
              <a:t> </a:t>
            </a:r>
            <a:r>
              <a:rPr sz="1550" spc="130" dirty="0">
                <a:latin typeface="Trebuchet MS"/>
                <a:cs typeface="Trebuchet MS"/>
              </a:rPr>
              <a:t>ОБЛАСТИ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7376" y="1006802"/>
            <a:ext cx="2175357" cy="876238"/>
          </a:xfrm>
          <a:custGeom>
            <a:avLst/>
            <a:gdLst/>
            <a:ahLst/>
            <a:cxnLst/>
            <a:rect l="l" t="t" r="r" b="b"/>
            <a:pathLst>
              <a:path w="2175509" h="876300">
                <a:moveTo>
                  <a:pt x="0" y="0"/>
                </a:moveTo>
                <a:lnTo>
                  <a:pt x="0" y="184381"/>
                </a:lnTo>
                <a:lnTo>
                  <a:pt x="1088500" y="544506"/>
                </a:lnTo>
                <a:lnTo>
                  <a:pt x="1088500" y="875816"/>
                </a:lnTo>
                <a:lnTo>
                  <a:pt x="2175075" y="515691"/>
                </a:lnTo>
                <a:lnTo>
                  <a:pt x="2175075" y="334188"/>
                </a:lnTo>
                <a:lnTo>
                  <a:pt x="1088500" y="507052"/>
                </a:lnTo>
                <a:lnTo>
                  <a:pt x="1088500" y="174780"/>
                </a:lnTo>
                <a:lnTo>
                  <a:pt x="0" y="0"/>
                </a:lnTo>
                <a:close/>
              </a:path>
            </a:pathLst>
          </a:custGeom>
          <a:solidFill>
            <a:srgbClr val="094987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12083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2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93"/>
            <a:ext cx="20104100" cy="113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0104100" cy="11296957"/>
          </a:xfrm>
          <a:prstGeom prst="rect">
            <a:avLst/>
          </a:prstGeom>
          <a:solidFill>
            <a:srgbClr val="E0E0E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1524550" y="1829676"/>
            <a:ext cx="14917500" cy="41819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5400" b="1" dirty="0" smtClean="0">
                <a:solidFill>
                  <a:srgbClr val="073665"/>
                </a:solidFill>
                <a:latin typeface="Tahoma"/>
                <a:cs typeface="Tahoma"/>
              </a:rPr>
              <a:t>Ключевое события текущего года – заседание Совета по межнациональным отношениям под председательством Владимира Владимировича Путина </a:t>
            </a: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5400" b="1" dirty="0" smtClean="0">
                <a:solidFill>
                  <a:srgbClr val="073665"/>
                </a:solidFill>
                <a:latin typeface="Tahoma"/>
                <a:cs typeface="Tahoma"/>
              </a:rPr>
              <a:t>5 ноября 2025 года в Кремле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19112365" y="10172048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chemeClr val="bg1"/>
                </a:solidFill>
                <a:latin typeface="Tahoma"/>
                <a:cs typeface="Tahoma"/>
              </a:rPr>
              <a:t>2</a:t>
            </a:r>
            <a:endParaRPr sz="6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06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3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3" t="683"/>
          <a:stretch/>
        </p:blipFill>
        <p:spPr>
          <a:xfrm>
            <a:off x="-245862" y="1777000"/>
            <a:ext cx="10299962" cy="9524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51" y="1108682"/>
            <a:ext cx="1249242" cy="12492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96072" y="9091102"/>
            <a:ext cx="1249242" cy="1249242"/>
          </a:xfrm>
          <a:prstGeom prst="rect">
            <a:avLst/>
          </a:prstGeom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8559621" y="1411931"/>
            <a:ext cx="11525379" cy="9889743"/>
          </a:xfrm>
          <a:prstGeom prst="roundRect">
            <a:avLst>
              <a:gd name="adj" fmla="val 14708"/>
            </a:avLst>
          </a:prstGeom>
          <a:noFill/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600" b="1" dirty="0" smtClean="0">
                <a:solidFill>
                  <a:srgbClr val="094987"/>
                </a:solidFill>
                <a:latin typeface="Tahoma"/>
                <a:cs typeface="Tahoma"/>
              </a:rPr>
              <a:t>Без русского народа нет и не может быть самой России. Русская самобытность, традиции, культура, язык государствообразующего народа нуждается в самом бережном отношении и защите. Их объединяющая роль – гарантия единства нашего многонационального Отечества.</a:t>
            </a: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endParaRPr lang="ru-RU" sz="2600" b="1" dirty="0">
              <a:solidFill>
                <a:srgbClr val="094987"/>
              </a:solidFill>
              <a:latin typeface="Tahoma"/>
              <a:cs typeface="Tahoma"/>
            </a:endParaRP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600" b="1" dirty="0" smtClean="0">
                <a:solidFill>
                  <a:srgbClr val="094987"/>
                </a:solidFill>
                <a:latin typeface="Tahoma"/>
                <a:cs typeface="Tahoma"/>
              </a:rPr>
              <a:t>Важны и необходимы культура, обычаи, языки каждого народа нашей огромной страны. Такое многообразие, забота о его сохранении – это основа основ национальной политики России.</a:t>
            </a: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endParaRPr lang="ru-RU" sz="2600" b="1" dirty="0">
              <a:solidFill>
                <a:srgbClr val="094987"/>
              </a:solidFill>
              <a:latin typeface="Tahoma"/>
              <a:cs typeface="Tahoma"/>
            </a:endParaRP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600" b="1" dirty="0" smtClean="0">
                <a:solidFill>
                  <a:srgbClr val="094987"/>
                </a:solidFill>
                <a:latin typeface="Tahoma"/>
                <a:cs typeface="Tahoma"/>
              </a:rPr>
              <a:t>…</a:t>
            </a: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endParaRPr lang="ru-RU" sz="2600" b="1" dirty="0">
              <a:solidFill>
                <a:srgbClr val="094987"/>
              </a:solidFill>
              <a:latin typeface="Tahoma"/>
              <a:cs typeface="Tahoma"/>
            </a:endParaRPr>
          </a:p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600" b="1" dirty="0" smtClean="0">
                <a:solidFill>
                  <a:srgbClr val="094987"/>
                </a:solidFill>
                <a:latin typeface="Tahoma"/>
                <a:cs typeface="Tahoma"/>
              </a:rPr>
              <a:t>Один из важнейших индикаторов эффективности национальной политики – мнение граждан, как люди сами оценивают состояние межнациональных отношений и эффективность работы уполномоченных органов. Усиление регионального компонента реализации Стратегии – это правильный шаг для России – большой, федеративной страны.</a:t>
            </a:r>
            <a:endParaRPr lang="ru-RU" sz="2600" b="1" dirty="0">
              <a:solidFill>
                <a:srgbClr val="094987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880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2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10" r="64315" b="16231"/>
          <a:stretch/>
        </p:blipFill>
        <p:spPr>
          <a:xfrm>
            <a:off x="7667050" y="-780325"/>
            <a:ext cx="14544103" cy="136216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19273"/>
            <a:ext cx="20104100" cy="11328623"/>
          </a:xfrm>
          <a:prstGeom prst="rect">
            <a:avLst/>
          </a:prstGeom>
          <a:solidFill>
            <a:srgbClr val="E0E0E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2762050" y="3449675"/>
            <a:ext cx="14760000" cy="61080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4400" b="1" dirty="0" smtClean="0">
                <a:solidFill>
                  <a:srgbClr val="094987"/>
                </a:solidFill>
                <a:latin typeface="Tahoma"/>
                <a:cs typeface="Tahoma"/>
              </a:rPr>
              <a:t>Единая трехкомпонентная цель Стратегии – укрепление единства многонационального народа Российской Федерации и общероссийской гражданской идентичности при сохранении этнокультурного и языкового многообразия для обеспечения развития страны, ее государственной и территориальной целостности, внутренней политической и социальной стабильности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4423127" y="524675"/>
            <a:ext cx="12259898" cy="1922512"/>
          </a:xfrm>
          <a:prstGeom prst="round2DiagRect">
            <a:avLst/>
          </a:prstGeom>
          <a:solidFill>
            <a:srgbClr val="094987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Tahoma"/>
                <a:cs typeface="Tahoma"/>
              </a:rPr>
              <a:t>УКАЗ ПРЕЗИДЕНТА РОССИЙСКОЙ ФЕДЕРАЦИИ 25 НОЯБРЯ 2025 ГОДА N 858 «О СТРАТЕГИИ ГОСУДАРСТВЕННОЙ НАЦИОНАЛЬНОЙ ПОЛИТИКИ РОССИЙСКОЙ ФЕДЕРАЦИИ НА ПЕРИОД ДО 2036 ГОДА»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50" y="557402"/>
            <a:ext cx="1711784" cy="1711784"/>
          </a:xfrm>
          <a:prstGeom prst="rect">
            <a:avLst/>
          </a:prstGeom>
        </p:spPr>
      </p:pic>
      <p:sp>
        <p:nvSpPr>
          <p:cNvPr id="14" name="object 2"/>
          <p:cNvSpPr txBox="1"/>
          <p:nvPr/>
        </p:nvSpPr>
        <p:spPr>
          <a:xfrm>
            <a:off x="19112365" y="10245350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endParaRPr sz="6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88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5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2783150" y="3147317"/>
            <a:ext cx="7784900" cy="3762469"/>
          </a:xfrm>
          <a:prstGeom prst="roundRect">
            <a:avLst>
              <a:gd name="adj" fmla="val 14708"/>
            </a:avLst>
          </a:prstGeom>
          <a:noFill/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3200" b="1" dirty="0" smtClean="0">
                <a:solidFill>
                  <a:srgbClr val="094987"/>
                </a:solidFill>
                <a:latin typeface="Tahoma"/>
                <a:cs typeface="Tahoma"/>
              </a:rPr>
              <a:t>укрепление общероссийской гражданской идентичности (гражданского самосознания) на основе традиционных российских духовно-нравственных и культурно-исторических ценностей;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050" y="318863"/>
            <a:ext cx="96750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95"/>
              </a:spcBef>
            </a:pPr>
            <a:r>
              <a:rPr lang="ru-RU" sz="4800" dirty="0" smtClean="0"/>
              <a:t>Приоритетные направления реализация Стратегии:</a:t>
            </a:r>
            <a:endParaRPr lang="ru-RU" sz="4800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13318350" y="3132334"/>
            <a:ext cx="6021950" cy="2156554"/>
          </a:xfrm>
          <a:prstGeom prst="roundRect">
            <a:avLst>
              <a:gd name="adj" fmla="val 14708"/>
            </a:avLst>
          </a:prstGeom>
          <a:noFill/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3200" b="1" dirty="0" smtClean="0">
                <a:solidFill>
                  <a:srgbClr val="094987"/>
                </a:solidFill>
                <a:latin typeface="Tahoma"/>
                <a:cs typeface="Tahoma"/>
              </a:rPr>
              <a:t>сохранение и поддержка этнокультурного и языкового многообразия Российской Федерации;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2987050" y="7904675"/>
            <a:ext cx="15435000" cy="2156554"/>
          </a:xfrm>
          <a:prstGeom prst="roundRect">
            <a:avLst>
              <a:gd name="adj" fmla="val 14708"/>
            </a:avLst>
          </a:prstGeom>
          <a:noFill/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3200" b="1" dirty="0" smtClean="0">
                <a:solidFill>
                  <a:srgbClr val="094987"/>
                </a:solidFill>
                <a:latin typeface="Tahoma"/>
                <a:cs typeface="Tahoma"/>
              </a:rPr>
              <a:t>обеспечение межнационального (межэтнического) и межрелигиозного согласия, противодействие экстремизму и возникновению конфликтов на национальной (этнической) и (или) религиозной почве.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" y="3221437"/>
            <a:ext cx="1983237" cy="1983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28" y="3147317"/>
            <a:ext cx="2005644" cy="2005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50" y="7940891"/>
            <a:ext cx="1921972" cy="19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6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3538" y="342422"/>
            <a:ext cx="1390760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95"/>
              </a:spcBef>
            </a:pPr>
            <a:r>
              <a:rPr lang="ru-RU" sz="2800" dirty="0" smtClean="0"/>
              <a:t>УКРЕПЛЕНИЕ ОБЩЕРОССИЙСКОЙ ГРАЖДАНСКОЙ ИДЕНТИЧНОСТИ (ГРАЖДАНСКОГО САМОСОЗНАНИЯ) НА ОСНОВЕ ТРАДИЦИОННЫХ РОССИЙСКИХ ДУХОВНО-НРАВСТВЕННЫХ И КУЛЬТУРНО-ИСТОРИЧЕСКИХ ЦЕННОСТЕЙ</a:t>
            </a:r>
            <a:endParaRPr lang="ru-RU" sz="2800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1017000" y="2228911"/>
            <a:ext cx="3490100" cy="984047"/>
          </a:xfrm>
          <a:prstGeom prst="roundRect">
            <a:avLst>
              <a:gd name="adj" fmla="val 25110"/>
            </a:avLst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5400" b="1" dirty="0" smtClean="0">
                <a:solidFill>
                  <a:srgbClr val="094987"/>
                </a:solidFill>
                <a:latin typeface="Tahoma"/>
                <a:cs typeface="Tahoma"/>
              </a:rPr>
              <a:t>ЗАДАЧИ</a:t>
            </a:r>
            <a:r>
              <a:rPr lang="ru-RU" sz="4000" b="1" dirty="0" smtClean="0">
                <a:solidFill>
                  <a:srgbClr val="094987"/>
                </a:solidFill>
                <a:latin typeface="Tahoma"/>
                <a:cs typeface="Tahoma"/>
              </a:rPr>
              <a:t>:</a:t>
            </a:r>
            <a:endParaRPr lang="ru-RU" sz="4000" dirty="0">
              <a:solidFill>
                <a:srgbClr val="094987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7083" y="3149185"/>
            <a:ext cx="15201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защита, поддержка и развитие русского языка как государственного языка Российской Федерации, как языка государствообразующего народа и как родного языка, а также продвижение русского языка как языка межнационального общения;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7083" y="5541785"/>
            <a:ext cx="15201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у детей и молодежи на всех этапах образовательного и воспитательного процессов гражданского самосознания, представлений о единстве многонационального народа Российской Федерации (российской нации), воспитание патриотизма;</a:t>
            </a:r>
            <a:endParaRPr lang="ru-RU" sz="32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7082" y="8046022"/>
            <a:ext cx="15201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и развитие культуры межнациональных (межэтнических) отношений, защита исторической правды и исторической памяти, традиционных российских духовно-нравственных и культурно-исторических ценностей.</a:t>
            </a:r>
            <a:endParaRPr lang="ru-RU" sz="32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8" y="3513081"/>
            <a:ext cx="1257796" cy="1257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8" y="5564188"/>
            <a:ext cx="1257796" cy="12577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8" y="8046022"/>
            <a:ext cx="1257796" cy="12577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50" y="126019"/>
            <a:ext cx="1525033" cy="15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7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1687" y="380162"/>
            <a:ext cx="1534585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95"/>
              </a:spcBef>
            </a:pPr>
            <a:r>
              <a:rPr lang="ru-RU" sz="2800" dirty="0" smtClean="0"/>
              <a:t>УКРЕПЛЕНИЕ ОБЩЕРОССИЙСКОЙ ГРАЖДАНСКОЙ ИДЕНТИЧНОСТИ (ГРАЖДАНСКОГО САМОСОЗНАНИЯ) НА ОСНОВЕ ТРАДИЦИОННЫХ РОССИЙСКИХ ДУХОВНО-НРАВСТВЕННЫХ И КУЛЬТУРНО-ИСТОРИЧЕСКИХ ЦЕННОСТЕЙ</a:t>
            </a:r>
            <a:endParaRPr lang="ru-RU" sz="2800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485682" y="2585278"/>
            <a:ext cx="3777981" cy="1449938"/>
          </a:xfrm>
          <a:prstGeom prst="roundRect">
            <a:avLst>
              <a:gd name="adj" fmla="val 25110"/>
            </a:avLst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4000" b="1" dirty="0" smtClean="0">
                <a:solidFill>
                  <a:srgbClr val="094987"/>
                </a:solidFill>
                <a:latin typeface="Tahoma"/>
                <a:cs typeface="Tahoma"/>
              </a:rPr>
              <a:t>Целевые показатели:</a:t>
            </a:r>
            <a:endParaRPr lang="ru-RU" sz="4000" dirty="0">
              <a:solidFill>
                <a:srgbClr val="094987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1423" y="3373310"/>
            <a:ext cx="13340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0" i="0" u="none" strike="noStrike" baseline="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общероссийской гражданской идентичности</a:t>
            </a:r>
            <a:endParaRPr lang="en-US" sz="4000" b="0" i="0" u="none" strike="noStrike" baseline="0" dirty="0" smtClean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4000" b="0" i="0" u="none" strike="noStrike" baseline="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(гражданского самосознания) - </a:t>
            </a:r>
            <a:r>
              <a:rPr lang="ru-RU" sz="4000" b="1" i="0" u="none" strike="noStrike" baseline="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95 процентов</a:t>
            </a:r>
            <a:r>
              <a:rPr lang="ru-RU" sz="4000" b="0" i="0" u="none" strike="noStrike" baseline="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33" y="6385426"/>
            <a:ext cx="1230359" cy="12303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61" y="270067"/>
            <a:ext cx="1525033" cy="152503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981423" y="6338513"/>
            <a:ext cx="137006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0" i="0" u="none" strike="noStrike" baseline="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граждан Российской Федерации, положительно оценивающих отношения между представителями различных национальностей в месте своего проживания, </a:t>
            </a:r>
            <a:r>
              <a:rPr lang="ru-RU" sz="4000" b="1" i="0" u="none" strike="noStrike" baseline="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 менее 85 процентов.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32" y="3608259"/>
            <a:ext cx="1230359" cy="12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8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3538" y="342422"/>
            <a:ext cx="139076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95"/>
              </a:spcBef>
            </a:pPr>
            <a:r>
              <a:rPr lang="ru-RU" sz="3600" dirty="0" smtClean="0"/>
              <a:t>СОХРАНЕНИЕ И ПОДДЕРЖКА ЭТНОКУЛЬТУРНОГО И ЯЗЫКОВОГО МНОГООБРАЗИЯ РОССИЙСКОЙ ФЕДЕРАЦИИ</a:t>
            </a:r>
            <a:endParaRPr lang="ru-RU" sz="3600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1017000" y="2228911"/>
            <a:ext cx="3490100" cy="984047"/>
          </a:xfrm>
          <a:prstGeom prst="roundRect">
            <a:avLst>
              <a:gd name="adj" fmla="val 25110"/>
            </a:avLst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5400" b="1" dirty="0" smtClean="0">
                <a:solidFill>
                  <a:srgbClr val="094987"/>
                </a:solidFill>
                <a:latin typeface="Tahoma"/>
                <a:cs typeface="Tahoma"/>
              </a:rPr>
              <a:t>ЗАДАЧИ</a:t>
            </a:r>
            <a:r>
              <a:rPr lang="ru-RU" sz="4000" b="1" dirty="0" smtClean="0">
                <a:solidFill>
                  <a:srgbClr val="094987"/>
                </a:solidFill>
                <a:latin typeface="Tahoma"/>
                <a:cs typeface="Tahoma"/>
              </a:rPr>
              <a:t>:</a:t>
            </a:r>
            <a:endParaRPr lang="ru-RU" sz="4000" dirty="0">
              <a:solidFill>
                <a:srgbClr val="094987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6913" y="3339597"/>
            <a:ext cx="1273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2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этнокультурное и духовное развитие народов Российской Федерации;</a:t>
            </a:r>
            <a:endParaRPr lang="ru-RU" sz="42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6708" y="5445894"/>
            <a:ext cx="13633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200" b="1" dirty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объединяющей роли русского народа как государствообразующего </a:t>
            </a:r>
            <a:r>
              <a:rPr lang="ru-RU" sz="42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народа;</a:t>
            </a:r>
            <a:endParaRPr lang="ru-RU" sz="42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6708" y="7349242"/>
            <a:ext cx="140206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200" b="1" dirty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самобытной культуры, традиционного образа жизни и поддержка традиционной хозяйственной деятельности коренных малочисленных народов Российской </a:t>
            </a:r>
            <a:r>
              <a:rPr lang="ru-RU" sz="42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Федерации.</a:t>
            </a:r>
            <a:endParaRPr lang="ru-RU" sz="42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17" y="3391034"/>
            <a:ext cx="1257796" cy="1257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12" y="5513587"/>
            <a:ext cx="1257796" cy="12577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12" y="7588079"/>
            <a:ext cx="1257796" cy="1257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43" y="135652"/>
            <a:ext cx="1511969" cy="1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2050" y="10289675"/>
            <a:ext cx="120142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600" b="1" spc="940" dirty="0">
                <a:solidFill>
                  <a:srgbClr val="D2DFF1"/>
                </a:solidFill>
                <a:latin typeface="Tahoma"/>
                <a:cs typeface="Tahoma"/>
              </a:rPr>
              <a:t>9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50" y="164675"/>
            <a:ext cx="2475000" cy="1064671"/>
          </a:xfrm>
          <a:custGeom>
            <a:avLst/>
            <a:gdLst/>
            <a:ahLst/>
            <a:cxnLst/>
            <a:rect l="l" t="t" r="r" b="b"/>
            <a:pathLst>
              <a:path w="3324860" h="1339215">
                <a:moveTo>
                  <a:pt x="0" y="0"/>
                </a:moveTo>
                <a:lnTo>
                  <a:pt x="0" y="281844"/>
                </a:lnTo>
                <a:lnTo>
                  <a:pt x="1663886" y="832330"/>
                </a:lnTo>
                <a:lnTo>
                  <a:pt x="1663886" y="1338775"/>
                </a:lnTo>
                <a:lnTo>
                  <a:pt x="3324841" y="788290"/>
                </a:lnTo>
                <a:lnTo>
                  <a:pt x="3324841" y="510843"/>
                </a:lnTo>
                <a:lnTo>
                  <a:pt x="1663886" y="775075"/>
                </a:lnTo>
                <a:lnTo>
                  <a:pt x="1663886" y="267164"/>
                </a:lnTo>
                <a:lnTo>
                  <a:pt x="0" y="0"/>
                </a:lnTo>
                <a:close/>
              </a:path>
            </a:pathLst>
          </a:custGeom>
          <a:solidFill>
            <a:srgbClr val="E2E9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04" y="320675"/>
            <a:ext cx="1044046" cy="11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AF7DC75B-04A7-5539-6F67-FA04723B911F}"/>
              </a:ext>
            </a:extLst>
          </p:cNvPr>
          <p:cNvSpPr txBox="1"/>
          <p:nvPr/>
        </p:nvSpPr>
        <p:spPr>
          <a:xfrm>
            <a:off x="513968" y="2647225"/>
            <a:ext cx="3777981" cy="1449938"/>
          </a:xfrm>
          <a:prstGeom prst="roundRect">
            <a:avLst>
              <a:gd name="adj" fmla="val 25110"/>
            </a:avLst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lang="ru-RU" sz="4000" b="1" dirty="0" smtClean="0">
                <a:solidFill>
                  <a:srgbClr val="094987"/>
                </a:solidFill>
                <a:latin typeface="Tahoma"/>
                <a:cs typeface="Tahoma"/>
              </a:rPr>
              <a:t>Целевые показатели:</a:t>
            </a:r>
            <a:endParaRPr lang="ru-RU" sz="4000" dirty="0">
              <a:solidFill>
                <a:srgbClr val="094987"/>
              </a:solidFill>
              <a:latin typeface="Tahoma"/>
              <a:cs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39" y="3647124"/>
            <a:ext cx="1384211" cy="13842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27940" y="3446286"/>
            <a:ext cx="127721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граждан Российской Федерации, удовлетворенных качеством обеспечения своих национально-культурных потребностей (этнокультурных потребностей),</a:t>
            </a:r>
          </a:p>
          <a:p>
            <a:pPr algn="just"/>
            <a:r>
              <a:rPr lang="ru-RU" sz="40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 менее 80 процентов;</a:t>
            </a:r>
            <a:endParaRPr lang="ru-RU" sz="40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0190" y="7215859"/>
            <a:ext cx="12759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мероприятий, направленных на популяризацию русской культуры, в общем количестве этнокультурных мероприятий </a:t>
            </a:r>
            <a:r>
              <a:rPr lang="ru-RU" sz="4000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40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4000" b="1" dirty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50 </a:t>
            </a:r>
            <a:r>
              <a:rPr lang="ru-RU" sz="4000" b="1" dirty="0" smtClean="0">
                <a:solidFill>
                  <a:srgbClr val="0949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процентов.</a:t>
            </a:r>
            <a:endParaRPr lang="ru-RU" sz="4000" b="1" dirty="0">
              <a:solidFill>
                <a:srgbClr val="0949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02" y="135652"/>
            <a:ext cx="1511969" cy="1511969"/>
          </a:xfrm>
          <a:prstGeom prst="rect">
            <a:avLst/>
          </a:prstGeom>
        </p:spPr>
      </p:pic>
      <p:sp>
        <p:nvSpPr>
          <p:cNvPr id="21" name="object 12">
            <a:extLst>
              <a:ext uri="{FF2B5EF4-FFF2-40B4-BE49-F238E27FC236}">
                <a16:creationId xmlns:a16="http://schemas.microsoft.com/office/drawing/2014/main" id="{BDF71924-5A49-166A-3E9A-99E044D86747}"/>
              </a:ext>
            </a:extLst>
          </p:cNvPr>
          <p:cNvSpPr txBox="1">
            <a:spLocks/>
          </p:cNvSpPr>
          <p:nvPr/>
        </p:nvSpPr>
        <p:spPr>
          <a:xfrm>
            <a:off x="4123538" y="342422"/>
            <a:ext cx="139076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rgbClr val="09498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 algn="l">
              <a:spcBef>
                <a:spcPts val="95"/>
              </a:spcBef>
            </a:pPr>
            <a:r>
              <a:rPr lang="ru-RU" sz="3600" dirty="0" smtClean="0"/>
              <a:t>СОХРАНЕНИЕ И ПОДДЕРЖКА ЭТНОКУЛЬТУРНОГО И ЯЗЫКОВОГО МНОГООБРАЗИЯ РОССИЙСКОЙ ФЕДЕРАЦИИ</a:t>
            </a:r>
            <a:endParaRPr lang="ru-RU" sz="36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39" y="7493249"/>
            <a:ext cx="1384211" cy="13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735</Words>
  <Application>Microsoft Office PowerPoint</Application>
  <PresentationFormat>Произвольный</PresentationFormat>
  <Paragraphs>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Tahoma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направления реализация Стратегии:</vt:lpstr>
      <vt:lpstr>УКРЕПЛЕНИЕ ОБЩЕРОССИЙСКОЙ ГРАЖДАНСКОЙ ИДЕНТИЧНОСТИ (ГРАЖДАНСКОГО САМОСОЗНАНИЯ) НА ОСНОВЕ ТРАДИЦИОННЫХ РОССИЙСКИХ ДУХОВНО-НРАВСТВЕННЫХ И КУЛЬТУРНО-ИСТОРИЧЕСКИХ ЦЕННОСТЕЙ</vt:lpstr>
      <vt:lpstr>УКРЕПЛЕНИЕ ОБЩЕРОССИЙСКОЙ ГРАЖДАНСКОЙ ИДЕНТИЧНОСТИ (ГРАЖДАНСКОГО САМОСОЗНАНИЯ) НА ОСНОВЕ ТРАДИЦИОННЫХ РОССИЙСКИХ ДУХОВНО-НРАВСТВЕННЫХ И КУЛЬТУРНО-ИСТОРИЧЕСКИХ ЦЕННОСТЕЙ</vt:lpstr>
      <vt:lpstr>СОХРАНЕНИЕ И ПОДДЕРЖКА ЭТНОКУЛЬТУРНОГО И ЯЗЫКОВОГО МНОГООБРАЗИЯ РОССИЙСКОЙ ФЕДЕРАЦИИ</vt:lpstr>
      <vt:lpstr>Презентация PowerPoint</vt:lpstr>
      <vt:lpstr>ОБЕСПЕЧЕНИЕ МЕЖНАЦИОНАЛЬНОГО (МЕЖЭТНИЧЕСКОГО) И МЕЖРЕЛИГИОЗНОГО СОГЛАСИЯ, ПРОТИВОДЕЙСТВИЕ ЭКСТРЕМИЗМУ И ВОЗНИКНОВЕНИЮ КОНФЛИКТОВ НА НАЦИОНАЛЬНОЙ (ЭТНИЧЕСКОЙ) И (ИЛИ) РЕЛИГИОЗНОЙ ПОЧВЕ</vt:lpstr>
      <vt:lpstr>ОБЕСПЕЧЕНИЕ МЕЖНАЦИОНАЛЬНОГО (МЕЖЭТНИЧЕСКОГО) И МЕЖРЕЛИГИОЗНОГО СОГЛАСИЯ, ПРОТИВОДЕЙСТВИЕ ЭКСТРЕМИЗМУ И ВОЗНИКНОВЕНИЮ КОНФЛИКТОВ НА НАЦИОНАЛЬНОЙ (ЭТНИЧЕСКОЙ) И (ИЛИ) РЕЛИГИОЗНОЙ ПОЧВЕ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Орлов, О ходе проведения вакцинации от гриппа</dc:title>
  <dc:creator>Ушмаева Галина Леонидовна</dc:creator>
  <cp:lastModifiedBy>Заляльдинова</cp:lastModifiedBy>
  <cp:revision>230</cp:revision>
  <cp:lastPrinted>2025-12-11T11:53:50Z</cp:lastPrinted>
  <dcterms:created xsi:type="dcterms:W3CDTF">2025-10-18T09:44:48Z</dcterms:created>
  <dcterms:modified xsi:type="dcterms:W3CDTF">2025-12-29T04:18:54Z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2025-10-11T00:00:00Z</vt:filetime>
  </property>
  <property fmtid="{D5CDD505-2E9C-101B-9397-08002B2CF9AE}" pid="3" name="Creator">
    <vt:lpwstr>Adobe Illustrator 29.4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2025-10-18T00:00:00Z</vt:filetime>
  </property>
  <property fmtid="{D5CDD505-2E9C-101B-9397-08002B2CF9AE}" pid="6" name="Producer">
    <vt:lpwstr>Adobe PDF library 17.00</vt:lpwstr>
  </property>
</Properties>
</file>